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76BD764-10A2-4ECC-AE94-DBE6E1FF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897B0615-1424-44CD-8AB7-517E6965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C29ABFD-543C-42E5-81A2-29880A6C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A51AA80-FACD-4A1C-8EF8-9331CB62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5ED20B8-462E-4D6F-911E-7FC29EF4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99B16B2-56C0-46CD-8700-4104EE88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EDE91D34-2DA2-4A0A-9355-00338FDAE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803BBE0-427E-4E94-A729-4B608E5C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A55FAFA-FAC1-44AC-98A2-D0055E77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2911295-F66D-4239-A5DA-2E18DAE4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BD7095D3-64F3-4CBE-B5D4-54879F069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AADF335-F6D7-4EC0-8E1D-BFD9278DD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892FB85-1487-483F-A1EE-281EC1DC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C19A65D0-B9AD-4A35-8089-446222EE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E9CE3ED-983F-48FE-B819-AA365E37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25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61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FA4BA94-96EF-435D-96CE-6BF4D3AA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911A5C-EEA5-47E0-953B-5CBE12F7E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154AE19-86FC-432A-AE96-225EE0BD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F97CEB2-A519-42C8-8523-A11602F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B8DB141-CA66-4B37-A30C-E26E6F46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950BDA6-9B5F-4FB9-A576-CB6F7B59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552FBB62-262E-4950-8C5C-EA65074ED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A1E3F18-DB04-44E3-8D9C-F373F0D7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05E42A3-4EA1-4EB6-AC6D-988A5AC5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9FC4328-F109-4CA0-ACD9-9D0158B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1E27154-07F1-4B41-A4F7-C8038E1E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77597D9-4C44-4437-A613-7E76081FB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3B1B272A-BDA5-4982-BD96-C539CE10B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B4CAA9C-ADF3-4DFC-8AD6-26E0BFEE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D3D74798-1F25-40D8-B4E9-71D9ECEB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4AC6093-5D14-480F-B78F-A56DC919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A2C053-4088-4494-AC65-D01B3CAE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7C989D6D-A615-4721-931B-41544CBA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83C3AD0-521F-4762-AFB4-10B0DF27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E5627854-4ABC-49FE-82E1-0D952F1DB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259E26F0-1178-4313-BD9F-392A80E1F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CA933C02-4A6B-4852-B7E1-D6F91CD2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D24CA92D-9937-4E1D-B80E-0808A5BF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F9E32442-889D-43D6-BD4A-2239180A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6B74CBD-8703-4BBB-B410-90D183E9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7EFB3B24-4639-4403-B224-91DF7A3E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0E5097A2-ADC6-402C-A996-57FB33F3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1F2EC089-8705-44BA-8805-E833ED89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AC0475F2-F064-4A43-A05E-D5482CCC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C04B295A-ACA5-4C10-BD04-C170EF41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0D947D5C-77F3-4352-92E3-63F07B2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689A311-2979-442C-B756-FCEAA19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9EAB7499-7EA6-4B70-BADA-F4A97F97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11A15509-C26B-470F-BE59-6DB86A22B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ADBEEA48-40A5-48AB-9E3A-43968FEE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28365A0-1A2F-49CF-8BDA-8CF7629E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625AE9C1-6303-423C-8508-E60EB591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BCB4739-D765-48D3-921B-E342E27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EA85A10F-4821-4995-9CF1-3DD839E56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A10A81BC-8EEA-4C5F-B0FC-A1913A42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5885AEF-7765-468A-80BB-C378C12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239C0F7B-4461-4F24-BFC0-A39CBFFB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5D807774-5928-46CA-B528-B73BFBDB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FEB8DE02-C3CC-4295-8689-B6D26507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F52EF7A4-7A58-4A30-8684-44A68C9C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0D4D09F-E6EB-45CF-9F41-04CD1A28E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619C-F666-49F2-B2B6-FDFE6DE93FB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8525F7E-448F-4BC8-B6C4-854420FCA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6F7291B-7F38-47EE-8C77-4DC723BF1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1808-4927-4109-8E4C-8583B106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alalmu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alalmu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hyperlink" Target="mailto:nat.nasori@physics.its.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emf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.emf"/><Relationship Id="rId4" Type="http://schemas.openxmlformats.org/officeDocument/2006/relationships/image" Target="../media/image46.pn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.emf"/><Relationship Id="rId4" Type="http://schemas.openxmlformats.org/officeDocument/2006/relationships/image" Target="../media/image46.pn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hyperlink" Target="http://www.halalmui.org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4.emf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24D0E-AE89-4E3C-B2ED-BE70B676E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546A56A-A5E6-4A48-A049-73BE3C1F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383" y="3230297"/>
            <a:ext cx="9305033" cy="1834056"/>
          </a:xfrm>
        </p:spPr>
        <p:txBody>
          <a:bodyPr>
            <a:normAutofit/>
          </a:bodyPr>
          <a:lstStyle/>
          <a:p>
            <a:r>
              <a:rPr lang="en-US" b="1" dirty="0" err="1"/>
              <a:t>Kriteria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Jaminan</a:t>
            </a:r>
            <a:r>
              <a:rPr lang="en-US" b="1" dirty="0"/>
              <a:t> Halal HAS 23000:1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CCFF922D-357D-4A8F-A4D4-68E9E19A7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Nasori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 9">
            <a:extLst>
              <a:ext uri="{FF2B5EF4-FFF2-40B4-BE49-F238E27FC236}">
                <a16:creationId xmlns:a16="http://schemas.microsoft.com/office/drawing/2014/main" id="{C2FEF114-39B5-43F1-9F3F-264B6B4B42AB}"/>
              </a:ext>
            </a:extLst>
          </p:cNvPr>
          <p:cNvGrpSpPr/>
          <p:nvPr/>
        </p:nvGrpSpPr>
        <p:grpSpPr>
          <a:xfrm>
            <a:off x="-144162" y="-640268"/>
            <a:ext cx="12797060" cy="7521866"/>
            <a:chOff x="-144162" y="-663866"/>
            <a:chExt cx="12797060" cy="7521866"/>
          </a:xfrm>
        </p:grpSpPr>
        <p:pic>
          <p:nvPicPr>
            <p:cNvPr id="12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1B572B0-CDF3-4CF6-B8CE-2B3D8AAC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3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FC59BC7-0FEF-408F-B0F2-4ED35CD6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C669218C-839C-4901-8051-398901055159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7A4B5BCB-94E8-4772-9FD8-FA7F56A4294C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462A5258-3988-43F8-97DE-54983CB4E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82EFADF8-AC94-4E6C-9B31-38B4A2B17DF7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69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811" y="408178"/>
            <a:ext cx="2118995" cy="8483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5400" dirty="0">
                <a:solidFill>
                  <a:srgbClr val="006FC0"/>
                </a:solidFill>
                <a:latin typeface="Calibri"/>
                <a:cs typeface="Calibri"/>
              </a:rPr>
              <a:t>AHAN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304801"/>
            <a:ext cx="2453640" cy="25816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428244"/>
            <a:ext cx="914400" cy="9128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3740" y="1540509"/>
            <a:ext cx="5873750" cy="3342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65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mencakup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baku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raw </a:t>
            </a:r>
            <a:r>
              <a:rPr sz="2000" i="1" spc="-5" dirty="0">
                <a:latin typeface="Calibri"/>
                <a:cs typeface="Calibri"/>
              </a:rPr>
              <a:t>material</a:t>
            </a:r>
            <a:r>
              <a:rPr sz="2000" spc="-5" dirty="0">
                <a:latin typeface="Calibri"/>
                <a:cs typeface="Calibri"/>
              </a:rPr>
              <a:t>), </a:t>
            </a:r>
            <a:r>
              <a:rPr sz="2000" dirty="0">
                <a:latin typeface="Calibri"/>
                <a:cs typeface="Calibri"/>
              </a:rPr>
              <a:t>bahan  </a:t>
            </a:r>
            <a:r>
              <a:rPr sz="2000" spc="-5" dirty="0">
                <a:latin typeface="Calibri"/>
                <a:cs typeface="Calibri"/>
              </a:rPr>
              <a:t>tambahan (</a:t>
            </a:r>
            <a:r>
              <a:rPr sz="2000" i="1" spc="-5" dirty="0">
                <a:latin typeface="Calibri"/>
                <a:cs typeface="Calibri"/>
              </a:rPr>
              <a:t>additive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&amp; bahan </a:t>
            </a:r>
            <a:r>
              <a:rPr sz="2000" spc="-5" dirty="0">
                <a:latin typeface="Calibri"/>
                <a:cs typeface="Calibri"/>
              </a:rPr>
              <a:t>penolong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processing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aid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15265" indent="-203200">
              <a:spcBef>
                <a:spcPts val="300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Bahan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Baku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dan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Bahan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Tambahan</a:t>
            </a:r>
            <a:endParaRPr sz="2000">
              <a:latin typeface="Calibri"/>
              <a:cs typeface="Calibri"/>
            </a:endParaRPr>
          </a:p>
          <a:p>
            <a:pPr marL="12700" marR="574675"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digunakan dalam pembuatan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dirty="0">
                <a:latin typeface="Calibri"/>
                <a:cs typeface="Calibri"/>
              </a:rPr>
              <a:t>&amp;  </a:t>
            </a:r>
            <a:r>
              <a:rPr sz="2000" spc="-5" dirty="0">
                <a:latin typeface="Calibri"/>
                <a:cs typeface="Calibri"/>
              </a:rPr>
              <a:t>menjadi </a:t>
            </a:r>
            <a:r>
              <a:rPr sz="2000" dirty="0">
                <a:latin typeface="Calibri"/>
                <a:cs typeface="Calibri"/>
              </a:rPr>
              <a:t>bagian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spc="-15" dirty="0">
                <a:latin typeface="Calibri"/>
                <a:cs typeface="Calibri"/>
              </a:rPr>
              <a:t>komposisi </a:t>
            </a:r>
            <a:r>
              <a:rPr sz="2000" spc="-10" dirty="0">
                <a:latin typeface="Calibri"/>
                <a:cs typeface="Calibri"/>
              </a:rPr>
              <a:t>produk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ingredient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15265" indent="-203200">
              <a:spcBef>
                <a:spcPts val="6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Bahan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Penolong</a:t>
            </a:r>
            <a:endParaRPr sz="2000">
              <a:latin typeface="Calibri"/>
              <a:cs typeface="Calibri"/>
            </a:endParaRPr>
          </a:p>
          <a:p>
            <a:pPr marL="12700" marR="76835"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digunakan untuk membantu </a:t>
            </a:r>
            <a:r>
              <a:rPr sz="2000" spc="-10" dirty="0">
                <a:latin typeface="Calibri"/>
                <a:cs typeface="Calibri"/>
              </a:rPr>
              <a:t>produksi tetapi  </a:t>
            </a:r>
            <a:r>
              <a:rPr sz="2000" dirty="0">
                <a:latin typeface="Calibri"/>
                <a:cs typeface="Calibri"/>
              </a:rPr>
              <a:t>tidak menjadi bagian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spc="-15" dirty="0">
                <a:latin typeface="Calibri"/>
                <a:cs typeface="Calibri"/>
              </a:rPr>
              <a:t>komposisi </a:t>
            </a:r>
            <a:r>
              <a:rPr sz="2000" spc="-10" dirty="0">
                <a:latin typeface="Calibri"/>
                <a:cs typeface="Calibri"/>
              </a:rPr>
              <a:t>produk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ingredient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000" i="1" spc="-10" dirty="0">
                <a:latin typeface="Calibri"/>
                <a:cs typeface="Calibri"/>
              </a:rPr>
              <a:t>Contoh: </a:t>
            </a:r>
            <a:r>
              <a:rPr sz="2000" i="1" spc="-5" dirty="0">
                <a:latin typeface="Calibri"/>
                <a:cs typeface="Calibri"/>
              </a:rPr>
              <a:t>pelarut, </a:t>
            </a:r>
            <a:r>
              <a:rPr sz="2000" i="1" spc="-15" dirty="0">
                <a:latin typeface="Calibri"/>
                <a:cs typeface="Calibri"/>
              </a:rPr>
              <a:t>katalis, </a:t>
            </a:r>
            <a:r>
              <a:rPr sz="2000" i="1" dirty="0">
                <a:latin typeface="Calibri"/>
                <a:cs typeface="Calibri"/>
              </a:rPr>
              <a:t>refining/bleaching </a:t>
            </a:r>
            <a:r>
              <a:rPr sz="2000" i="1" spc="-10" dirty="0">
                <a:latin typeface="Calibri"/>
                <a:cs typeface="Calibri"/>
              </a:rPr>
              <a:t>agent,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enzim,</a:t>
            </a:r>
            <a:endParaRPr sz="2000">
              <a:latin typeface="Calibri"/>
              <a:cs typeface="Calibri"/>
            </a:endParaRPr>
          </a:p>
          <a:p>
            <a:pPr marL="12700"/>
            <a:r>
              <a:rPr sz="2000" i="1" spc="-5" dirty="0">
                <a:latin typeface="Calibri"/>
                <a:cs typeface="Calibri"/>
              </a:rPr>
              <a:t>air untuk mencuci, </a:t>
            </a:r>
            <a:r>
              <a:rPr sz="2000" i="1" spc="-15" dirty="0">
                <a:latin typeface="Calibri"/>
                <a:cs typeface="Calibri"/>
              </a:rPr>
              <a:t>kuas </a:t>
            </a:r>
            <a:r>
              <a:rPr sz="2000" i="1" spc="-5" dirty="0">
                <a:latin typeface="Calibri"/>
                <a:cs typeface="Calibri"/>
              </a:rPr>
              <a:t>untuk mengoles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kue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0155" y="5077968"/>
            <a:ext cx="7697724" cy="10134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1491" y="5058156"/>
            <a:ext cx="7706868" cy="111250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5105400"/>
            <a:ext cx="7607808" cy="92354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7400" y="5105401"/>
            <a:ext cx="7607934" cy="863057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54305" marR="144780" indent="-3175" algn="ctr">
              <a:spcBef>
                <a:spcPts val="250"/>
              </a:spcBef>
            </a:pPr>
            <a:r>
              <a:rPr dirty="0">
                <a:latin typeface="Calibri"/>
                <a:cs typeface="Calibri"/>
              </a:rPr>
              <a:t>Khusus </a:t>
            </a:r>
            <a:r>
              <a:rPr spc="-5" dirty="0">
                <a:latin typeface="Calibri"/>
                <a:cs typeface="Calibri"/>
              </a:rPr>
              <a:t>untuk </a:t>
            </a:r>
            <a:r>
              <a:rPr spc="-10" dirty="0">
                <a:latin typeface="Calibri"/>
                <a:cs typeface="Calibri"/>
              </a:rPr>
              <a:t>restoran/katering, </a:t>
            </a:r>
            <a:r>
              <a:rPr spc="-15" dirty="0">
                <a:latin typeface="Calibri"/>
                <a:cs typeface="Calibri"/>
              </a:rPr>
              <a:t>jika </a:t>
            </a:r>
            <a:r>
              <a:rPr dirty="0">
                <a:latin typeface="Calibri"/>
                <a:cs typeface="Calibri"/>
              </a:rPr>
              <a:t>ada menu </a:t>
            </a:r>
            <a:r>
              <a:rPr spc="-10" dirty="0">
                <a:latin typeface="Calibri"/>
                <a:cs typeface="Calibri"/>
              </a:rPr>
              <a:t>konsinyasi/titipan, </a:t>
            </a:r>
            <a:r>
              <a:rPr dirty="0">
                <a:latin typeface="Calibri"/>
                <a:cs typeface="Calibri"/>
              </a:rPr>
              <a:t>menu  </a:t>
            </a:r>
            <a:r>
              <a:rPr spc="-10" dirty="0">
                <a:latin typeface="Calibri"/>
                <a:cs typeface="Calibri"/>
              </a:rPr>
              <a:t>rekanan, </a:t>
            </a:r>
            <a:r>
              <a:rPr spc="-5" dirty="0">
                <a:latin typeface="Calibri"/>
                <a:cs typeface="Calibri"/>
              </a:rPr>
              <a:t>dan </a:t>
            </a:r>
            <a:r>
              <a:rPr dirty="0">
                <a:latin typeface="Calibri"/>
                <a:cs typeface="Calibri"/>
              </a:rPr>
              <a:t>menu </a:t>
            </a:r>
            <a:r>
              <a:rPr spc="-5" dirty="0">
                <a:latin typeface="Calibri"/>
                <a:cs typeface="Calibri"/>
              </a:rPr>
              <a:t>yang dibeli dari pihak lain (misal </a:t>
            </a:r>
            <a:r>
              <a:rPr dirty="0">
                <a:latin typeface="Calibri"/>
                <a:cs typeface="Calibri"/>
              </a:rPr>
              <a:t>AMDK, </a:t>
            </a:r>
            <a:r>
              <a:rPr i="1" spc="-5" dirty="0">
                <a:latin typeface="Calibri"/>
                <a:cs typeface="Calibri"/>
              </a:rPr>
              <a:t>soft drink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dirty="0">
                <a:latin typeface="Calibri"/>
                <a:cs typeface="Calibri"/>
              </a:rPr>
              <a:t>es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krim)</a:t>
            </a:r>
            <a:endParaRPr>
              <a:latin typeface="Calibri"/>
              <a:cs typeface="Calibri"/>
            </a:endParaRPr>
          </a:p>
          <a:p>
            <a:pPr algn="ctr">
              <a:spcBef>
                <a:spcPts val="2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menu </a:t>
            </a:r>
            <a:r>
              <a:rPr spc="-10" dirty="0">
                <a:latin typeface="Calibri"/>
                <a:cs typeface="Calibri"/>
              </a:rPr>
              <a:t>tersebut dimasukkan sebagai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bahan</a:t>
            </a:r>
            <a:endParaRPr>
              <a:latin typeface="Calibri"/>
              <a:cs typeface="Calibri"/>
            </a:endParaRP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A2B90F-FE7F-4A3B-9493-3FF3B0FE6397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1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01664FB4-FFFE-4D4E-B182-53D47C058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2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34C86D7-9BD6-4D76-A223-ADDA7BB73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EAFBC3D-52FF-4B00-87B4-E859225E95B1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BC6F09AD-CDEB-4FB2-85BC-90E49B5E575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DBBD51B4-AB37-43D9-8C30-1E557384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5610D044-6331-4695-AD66-3A601001506C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015" y="1159510"/>
            <a:ext cx="8541385" cy="470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marR="1256030" indent="-401320">
              <a:spcBef>
                <a:spcPts val="10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b="1" spc="-10" dirty="0">
                <a:latin typeface="Calibri"/>
                <a:cs typeface="Calibri"/>
              </a:rPr>
              <a:t>Kriteria </a:t>
            </a:r>
            <a:r>
              <a:rPr sz="2000" b="1" dirty="0">
                <a:latin typeface="Calibri"/>
                <a:cs typeface="Calibri"/>
              </a:rPr>
              <a:t>Bahan 1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Bahan memenuhi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kriteria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terkait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asal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usul 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atau 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penggunaannya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805"/>
              </a:spcBef>
              <a:buAutoNum type="alphaLcParenBoth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Bahan tidak </a:t>
            </a:r>
            <a:r>
              <a:rPr sz="2000" spc="-5" dirty="0">
                <a:latin typeface="Calibri"/>
                <a:cs typeface="Calibri"/>
              </a:rPr>
              <a:t>boleh </a:t>
            </a:r>
            <a:r>
              <a:rPr sz="2000" spc="-10" dirty="0">
                <a:latin typeface="Calibri"/>
                <a:cs typeface="Calibri"/>
              </a:rPr>
              <a:t>berasal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dirty="0">
                <a:latin typeface="Calibri"/>
                <a:cs typeface="Calibri"/>
              </a:rPr>
              <a:t>bahan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haram/najis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790"/>
              </a:spcBef>
              <a:buAutoNum type="alphaLcParenBoth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bebas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15" dirty="0">
                <a:latin typeface="Calibri"/>
                <a:cs typeface="Calibri"/>
              </a:rPr>
              <a:t>kontaminasi </a:t>
            </a:r>
            <a:r>
              <a:rPr sz="2000" dirty="0">
                <a:latin typeface="Calibri"/>
                <a:cs typeface="Calibri"/>
              </a:rPr>
              <a:t>bahan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haram/najis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805"/>
              </a:spcBef>
              <a:buAutoNum type="alphaLcParenBoth"/>
              <a:tabLst>
                <a:tab pos="810895" algn="l"/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merupakan </a:t>
            </a:r>
            <a:r>
              <a:rPr sz="2000" spc="-10" dirty="0">
                <a:latin typeface="Calibri"/>
                <a:cs typeface="Calibri"/>
              </a:rPr>
              <a:t>produk mikrobial </a:t>
            </a:r>
            <a:r>
              <a:rPr sz="2000" spc="-5" dirty="0">
                <a:latin typeface="Calibri"/>
                <a:cs typeface="Calibri"/>
              </a:rPr>
              <a:t>harus memenuhi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persyaratan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805"/>
              </a:spcBef>
              <a:buAutoNum type="alphaLcParenBoth"/>
              <a:tabLst>
                <a:tab pos="812165" algn="l"/>
              </a:tabLst>
            </a:pPr>
            <a:r>
              <a:rPr sz="2000" spc="-15" dirty="0">
                <a:latin typeface="Calibri"/>
                <a:cs typeface="Calibri"/>
              </a:rPr>
              <a:t>Alkohol/etanol </a:t>
            </a:r>
            <a:r>
              <a:rPr sz="2000" spc="-5" dirty="0">
                <a:latin typeface="Calibri"/>
                <a:cs typeface="Calibri"/>
              </a:rPr>
              <a:t>dan hasil </a:t>
            </a:r>
            <a:r>
              <a:rPr sz="2000" spc="-10" dirty="0">
                <a:latin typeface="Calibri"/>
                <a:cs typeface="Calibri"/>
              </a:rPr>
              <a:t>sampingnya </a:t>
            </a:r>
            <a:r>
              <a:rPr sz="2000" spc="-5" dirty="0">
                <a:latin typeface="Calibri"/>
                <a:cs typeface="Calibri"/>
              </a:rPr>
              <a:t>harus </a:t>
            </a:r>
            <a:r>
              <a:rPr sz="2000" dirty="0">
                <a:latin typeface="Calibri"/>
                <a:cs typeface="Calibri"/>
              </a:rPr>
              <a:t>memenuhi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persyaratan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795"/>
              </a:spcBef>
              <a:buAutoNum type="alphaLcParenBoth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dirty="0">
                <a:latin typeface="Calibri"/>
                <a:cs typeface="Calibri"/>
              </a:rPr>
              <a:t>luar </a:t>
            </a:r>
            <a:r>
              <a:rPr sz="2000" spc="-5" dirty="0">
                <a:latin typeface="Calibri"/>
                <a:cs typeface="Calibri"/>
              </a:rPr>
              <a:t>harus memenuhi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persyaratan</a:t>
            </a:r>
            <a:endParaRPr sz="2000">
              <a:latin typeface="Calibri"/>
              <a:cs typeface="Calibri"/>
            </a:endParaRPr>
          </a:p>
          <a:p>
            <a:pPr marL="811530" lvl="1" indent="-400050">
              <a:spcBef>
                <a:spcPts val="805"/>
              </a:spcBef>
              <a:buAutoNum type="alphaLcParenBoth"/>
              <a:tabLst>
                <a:tab pos="810895" algn="l"/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spc="-10" dirty="0">
                <a:latin typeface="Calibri"/>
                <a:cs typeface="Calibri"/>
              </a:rPr>
              <a:t>barang </a:t>
            </a:r>
            <a:r>
              <a:rPr sz="2000" dirty="0">
                <a:latin typeface="Calibri"/>
                <a:cs typeface="Calibri"/>
              </a:rPr>
              <a:t>gunaan </a:t>
            </a:r>
            <a:r>
              <a:rPr sz="2000" spc="-5" dirty="0">
                <a:latin typeface="Calibri"/>
                <a:cs typeface="Calibri"/>
              </a:rPr>
              <a:t>harus memenuhi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persyaratan</a:t>
            </a:r>
            <a:endParaRPr sz="2000">
              <a:latin typeface="Calibri"/>
              <a:cs typeface="Calibri"/>
            </a:endParaRPr>
          </a:p>
          <a:p>
            <a:pPr lvl="1">
              <a:spcBef>
                <a:spcPts val="20"/>
              </a:spcBef>
              <a:buFont typeface="Calibri"/>
              <a:buAutoNum type="alphaLcParenBoth"/>
            </a:pPr>
            <a:endParaRPr sz="2100">
              <a:latin typeface="Times New Roman"/>
              <a:cs typeface="Times New Roman"/>
            </a:endParaRPr>
          </a:p>
          <a:p>
            <a:pPr marL="413384" indent="-401320"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b="1" spc="-10" dirty="0">
                <a:latin typeface="Calibri"/>
                <a:cs typeface="Calibri"/>
              </a:rPr>
              <a:t>Kriteria </a:t>
            </a:r>
            <a:r>
              <a:rPr sz="2000" b="1" dirty="0">
                <a:latin typeface="Calibri"/>
                <a:cs typeface="Calibri"/>
              </a:rPr>
              <a:t>Bahan 2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Bahan kritis harus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dilengkapi dengan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dokumen</a:t>
            </a:r>
            <a:r>
              <a:rPr sz="2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pendukung</a:t>
            </a:r>
            <a:endParaRPr sz="2000">
              <a:latin typeface="Calibri"/>
              <a:cs typeface="Calibri"/>
            </a:endParaRPr>
          </a:p>
          <a:p>
            <a:pPr marL="413384"/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yang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cukup</a:t>
            </a:r>
            <a:endParaRPr sz="2000">
              <a:latin typeface="Calibri"/>
              <a:cs typeface="Calibri"/>
            </a:endParaRPr>
          </a:p>
          <a:p>
            <a:pPr marL="413384" marR="969644" indent="-401320">
              <a:spcBef>
                <a:spcPts val="80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b="1" spc="-10" dirty="0">
                <a:latin typeface="Calibri"/>
                <a:cs typeface="Calibri"/>
              </a:rPr>
              <a:t>Kriteria </a:t>
            </a:r>
            <a:r>
              <a:rPr sz="2000" b="1" dirty="0">
                <a:latin typeface="Calibri"/>
                <a:cs typeface="Calibri"/>
              </a:rPr>
              <a:t>Bahan 3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Perusahaan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memiliki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mekanisme untuk menjamin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keberlakuan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dokumen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pendukung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bahan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529" y="385071"/>
            <a:ext cx="613891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Kriteria</a:t>
            </a:r>
            <a:r>
              <a:rPr spc="-65" dirty="0"/>
              <a:t> </a:t>
            </a:r>
            <a:r>
              <a:rPr spc="-5" dirty="0"/>
              <a:t>Bahan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C4C7E752-6195-4BC9-B52E-66C4278068BF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F5AEC49-278E-454A-8E6C-67E42F81E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646DD6-9B55-4015-917A-C442397F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7071CAB-3D91-4289-BE8C-3709342C88FA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2E96A55D-746B-4D39-9B17-9180A8B22E88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383BE886-E314-411F-A319-22C250C1C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C2E78F15-53E1-4749-958F-298E411ED266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0" y="1388110"/>
            <a:ext cx="8413750" cy="405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0" indent="-407034">
              <a:spcBef>
                <a:spcPts val="95"/>
              </a:spcBef>
              <a:buAutoNum type="romanLcPeriod"/>
              <a:tabLst>
                <a:tab pos="419100" algn="l"/>
                <a:tab pos="419734" algn="l"/>
              </a:tabLst>
            </a:pPr>
            <a:r>
              <a:rPr sz="2200" dirty="0">
                <a:latin typeface="Calibri"/>
                <a:cs typeface="Calibri"/>
              </a:rPr>
              <a:t>Babi </a:t>
            </a:r>
            <a:r>
              <a:rPr sz="2200" spc="-10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produk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turunannya</a:t>
            </a:r>
            <a:endParaRPr sz="2200">
              <a:latin typeface="Calibri"/>
              <a:cs typeface="Calibri"/>
            </a:endParaRPr>
          </a:p>
          <a:p>
            <a:pPr marL="419100" indent="-407034">
              <a:buAutoNum type="romanLcPeriod"/>
              <a:tabLst>
                <a:tab pos="419100" algn="l"/>
                <a:tab pos="419734" algn="l"/>
              </a:tabLst>
            </a:pPr>
            <a:r>
              <a:rPr sz="2200" dirty="0">
                <a:latin typeface="Calibri"/>
                <a:cs typeface="Calibri"/>
              </a:rPr>
              <a:t>Bagian </a:t>
            </a:r>
            <a:r>
              <a:rPr sz="2200" spc="-5" dirty="0">
                <a:latin typeface="Calibri"/>
                <a:cs typeface="Calibri"/>
              </a:rPr>
              <a:t>dari anggota tubuh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manusia</a:t>
            </a:r>
            <a:endParaRPr sz="2200">
              <a:latin typeface="Calibri"/>
              <a:cs typeface="Calibri"/>
            </a:endParaRPr>
          </a:p>
          <a:p>
            <a:pPr marL="419100" indent="-407034">
              <a:spcBef>
                <a:spcPts val="400"/>
              </a:spcBef>
              <a:buAutoNum type="romanLcPeriod"/>
              <a:tabLst>
                <a:tab pos="419100" algn="l"/>
                <a:tab pos="419734" algn="l"/>
              </a:tabLst>
            </a:pPr>
            <a:r>
              <a:rPr sz="2200" spc="-5" dirty="0">
                <a:latin typeface="Calibri"/>
                <a:cs typeface="Calibri"/>
              </a:rPr>
              <a:t>Khamr (minuman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beralkohol)</a:t>
            </a:r>
            <a:endParaRPr sz="2200">
              <a:latin typeface="Calibri"/>
              <a:cs typeface="Calibri"/>
            </a:endParaRPr>
          </a:p>
          <a:p>
            <a:pPr marL="416559">
              <a:spcBef>
                <a:spcPts val="5"/>
              </a:spcBef>
            </a:pPr>
            <a:r>
              <a:rPr sz="2000" i="1" spc="-10" dirty="0">
                <a:latin typeface="Calibri"/>
                <a:cs typeface="Calibri"/>
              </a:rPr>
              <a:t>Contoh: </a:t>
            </a:r>
            <a:r>
              <a:rPr sz="2000" i="1" dirty="0">
                <a:latin typeface="Calibri"/>
                <a:cs typeface="Calibri"/>
              </a:rPr>
              <a:t>rhum, </a:t>
            </a:r>
            <a:r>
              <a:rPr sz="2000" i="1" spc="-5" dirty="0">
                <a:latin typeface="Calibri"/>
                <a:cs typeface="Calibri"/>
              </a:rPr>
              <a:t>angciu,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mirin</a:t>
            </a:r>
            <a:endParaRPr sz="2000">
              <a:latin typeface="Calibri"/>
              <a:cs typeface="Calibri"/>
            </a:endParaRPr>
          </a:p>
          <a:p>
            <a:pPr marL="419100" indent="-407034">
              <a:spcBef>
                <a:spcPts val="595"/>
              </a:spcBef>
              <a:buAutoNum type="romanLcPeriod" startAt="4"/>
              <a:tabLst>
                <a:tab pos="419100" algn="l"/>
                <a:tab pos="419734" algn="l"/>
              </a:tabLst>
            </a:pPr>
            <a:r>
              <a:rPr sz="2200" spc="-5" dirty="0">
                <a:latin typeface="Calibri"/>
                <a:cs typeface="Calibri"/>
              </a:rPr>
              <a:t>Hasil samping khamr </a:t>
            </a:r>
            <a:r>
              <a:rPr sz="2200" spc="-10" dirty="0">
                <a:latin typeface="Calibri"/>
                <a:cs typeface="Calibri"/>
              </a:rPr>
              <a:t>yang diperoleh dari pemisahan </a:t>
            </a:r>
            <a:r>
              <a:rPr sz="2200" spc="-15" dirty="0">
                <a:latin typeface="Calibri"/>
                <a:cs typeface="Calibri"/>
              </a:rPr>
              <a:t>secara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fisik</a:t>
            </a:r>
            <a:endParaRPr sz="2200">
              <a:latin typeface="Calibri"/>
              <a:cs typeface="Calibri"/>
            </a:endParaRPr>
          </a:p>
          <a:p>
            <a:pPr marL="419100" indent="-407034">
              <a:spcBef>
                <a:spcPts val="395"/>
              </a:spcBef>
              <a:buAutoNum type="romanLcPeriod" startAt="4"/>
              <a:tabLst>
                <a:tab pos="419100" algn="l"/>
                <a:tab pos="419734" algn="l"/>
              </a:tabLst>
            </a:pPr>
            <a:r>
              <a:rPr sz="2200" spc="-10" dirty="0">
                <a:latin typeface="Calibri"/>
                <a:cs typeface="Calibri"/>
              </a:rPr>
              <a:t>Darah</a:t>
            </a:r>
            <a:endParaRPr sz="2200">
              <a:latin typeface="Calibri"/>
              <a:cs typeface="Calibri"/>
            </a:endParaRPr>
          </a:p>
          <a:p>
            <a:pPr marL="419100" indent="-407034">
              <a:spcBef>
                <a:spcPts val="409"/>
              </a:spcBef>
              <a:buAutoNum type="romanLcPeriod" startAt="4"/>
              <a:tabLst>
                <a:tab pos="419100" algn="l"/>
                <a:tab pos="419734" algn="l"/>
              </a:tabLst>
            </a:pPr>
            <a:r>
              <a:rPr sz="2200" spc="-10" dirty="0">
                <a:latin typeface="Calibri"/>
                <a:cs typeface="Calibri"/>
              </a:rPr>
              <a:t>Bangkai </a:t>
            </a:r>
            <a:r>
              <a:rPr sz="2200" spc="-15" dirty="0">
                <a:latin typeface="Calibri"/>
                <a:cs typeface="Calibri"/>
              </a:rPr>
              <a:t>atau hewan yang </a:t>
            </a:r>
            <a:r>
              <a:rPr sz="2200" spc="-10" dirty="0">
                <a:latin typeface="Calibri"/>
                <a:cs typeface="Calibri"/>
              </a:rPr>
              <a:t>disembelih </a:t>
            </a:r>
            <a:r>
              <a:rPr sz="2200" spc="-5" dirty="0">
                <a:latin typeface="Calibri"/>
                <a:cs typeface="Calibri"/>
              </a:rPr>
              <a:t>tidak sesuai </a:t>
            </a:r>
            <a:r>
              <a:rPr sz="2200" spc="-15" dirty="0">
                <a:latin typeface="Calibri"/>
                <a:cs typeface="Calibri"/>
              </a:rPr>
              <a:t>dengan hukum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Islam</a:t>
            </a:r>
            <a:endParaRPr sz="2200">
              <a:latin typeface="Calibri"/>
              <a:cs typeface="Calibri"/>
            </a:endParaRPr>
          </a:p>
          <a:p>
            <a:pPr marL="419100" indent="-407034">
              <a:spcBef>
                <a:spcPts val="395"/>
              </a:spcBef>
              <a:buAutoNum type="romanLcPeriod" startAt="4"/>
              <a:tabLst>
                <a:tab pos="419734" algn="l"/>
              </a:tabLst>
            </a:pPr>
            <a:r>
              <a:rPr sz="2200" spc="-10" dirty="0">
                <a:latin typeface="Calibri"/>
                <a:cs typeface="Calibri"/>
              </a:rPr>
              <a:t>Hewan </a:t>
            </a:r>
            <a:r>
              <a:rPr sz="2200" spc="-5" dirty="0">
                <a:latin typeface="Calibri"/>
                <a:cs typeface="Calibri"/>
              </a:rPr>
              <a:t>lain </a:t>
            </a:r>
            <a:r>
              <a:rPr sz="2200" spc="-15" dirty="0">
                <a:latin typeface="Calibri"/>
                <a:cs typeface="Calibri"/>
              </a:rPr>
              <a:t>yang diharamkan </a:t>
            </a:r>
            <a:r>
              <a:rPr sz="2200" spc="-10" dirty="0">
                <a:latin typeface="Calibri"/>
                <a:cs typeface="Calibri"/>
              </a:rPr>
              <a:t>seperti </a:t>
            </a:r>
            <a:r>
              <a:rPr sz="2200" spc="-15" dirty="0">
                <a:latin typeface="Calibri"/>
                <a:cs typeface="Calibri"/>
              </a:rPr>
              <a:t>hewan </a:t>
            </a:r>
            <a:r>
              <a:rPr sz="2200" spc="-10" dirty="0">
                <a:latin typeface="Calibri"/>
                <a:cs typeface="Calibri"/>
              </a:rPr>
              <a:t>buas </a:t>
            </a:r>
            <a:r>
              <a:rPr sz="2200" spc="-15" dirty="0">
                <a:latin typeface="Calibri"/>
                <a:cs typeface="Calibri"/>
              </a:rPr>
              <a:t>atau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bertaring,</a:t>
            </a:r>
            <a:endParaRPr sz="2200">
              <a:latin typeface="Calibri"/>
              <a:cs typeface="Calibri"/>
            </a:endParaRPr>
          </a:p>
          <a:p>
            <a:pPr marL="419100"/>
            <a:r>
              <a:rPr sz="2200" spc="-10" dirty="0">
                <a:latin typeface="Calibri"/>
                <a:cs typeface="Calibri"/>
              </a:rPr>
              <a:t>hewan menjijikkan, </a:t>
            </a:r>
            <a:r>
              <a:rPr sz="2200" spc="-15" dirty="0">
                <a:latin typeface="Calibri"/>
                <a:cs typeface="Calibri"/>
              </a:rPr>
              <a:t>hewan </a:t>
            </a:r>
            <a:r>
              <a:rPr sz="2200" spc="-10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hidup di dua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alam</a:t>
            </a:r>
            <a:endParaRPr sz="2200">
              <a:latin typeface="Calibri"/>
              <a:cs typeface="Calibri"/>
            </a:endParaRPr>
          </a:p>
          <a:p>
            <a:pPr marL="12700" marR="301625">
              <a:spcBef>
                <a:spcPts val="121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Catatan: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Pengecualian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untuk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bahan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yang berasal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dari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 mikrobial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(akan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dijelaskan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pada slide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berikutnya)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925" y="466090"/>
            <a:ext cx="6993890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Tidak </a:t>
            </a:r>
            <a:r>
              <a:rPr sz="3000" dirty="0">
                <a:latin typeface="Calibri"/>
                <a:cs typeface="Calibri"/>
              </a:rPr>
              <a:t>Boleh </a:t>
            </a:r>
            <a:r>
              <a:rPr sz="3000" spc="-10" dirty="0">
                <a:latin typeface="Calibri"/>
                <a:cs typeface="Calibri"/>
              </a:rPr>
              <a:t>Berasal </a:t>
            </a:r>
            <a:r>
              <a:rPr sz="3000" spc="-5" dirty="0">
                <a:latin typeface="Calibri"/>
                <a:cs typeface="Calibri"/>
              </a:rPr>
              <a:t>dari Bahan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Haram/Najis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7BA268A7-E0BC-45CB-8D79-3EF7FC1A842F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0385EA45-92CB-4DD6-9141-E62747772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73E5309-B8F6-4D89-9302-BB5E4875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1EECEF6-7230-401D-A305-881D6EA13AE9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C97490BC-1AE5-4B55-8765-58A676A5F2D6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9E640615-ADF9-479B-8949-F9AB7B835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4EFAF65C-2771-4D24-BF75-3435564F362E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289" y="385317"/>
            <a:ext cx="6500495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Calibri"/>
                <a:cs typeface="Calibri"/>
              </a:rPr>
              <a:t>Persyaratan </a:t>
            </a:r>
            <a:r>
              <a:rPr sz="3000" spc="-5" dirty="0">
                <a:latin typeface="Calibri"/>
                <a:cs typeface="Calibri"/>
              </a:rPr>
              <a:t>Bahan dari </a:t>
            </a:r>
            <a:r>
              <a:rPr sz="3000" spc="-10" dirty="0">
                <a:latin typeface="Calibri"/>
                <a:cs typeface="Calibri"/>
              </a:rPr>
              <a:t>Produk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Mikrobial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717" y="1175359"/>
            <a:ext cx="8393430" cy="4857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spcBef>
                <a:spcPts val="58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Kultur/starter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mikroba:</a:t>
            </a:r>
            <a:endParaRPr sz="2000">
              <a:latin typeface="Calibri"/>
              <a:cs typeface="Calibri"/>
            </a:endParaRPr>
          </a:p>
          <a:p>
            <a:pPr marL="756285" lvl="1" indent="-287655">
              <a:spcBef>
                <a:spcPts val="4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i="1" spc="-15" dirty="0">
                <a:latin typeface="Calibri"/>
                <a:cs typeface="Calibri"/>
              </a:rPr>
              <a:t>Bukan </a:t>
            </a:r>
            <a:r>
              <a:rPr sz="2000" i="1" spc="-5" dirty="0">
                <a:latin typeface="Calibri"/>
                <a:cs typeface="Calibri"/>
              </a:rPr>
              <a:t>hasil </a:t>
            </a:r>
            <a:r>
              <a:rPr sz="2000" i="1" spc="-10" dirty="0">
                <a:latin typeface="Calibri"/>
                <a:cs typeface="Calibri"/>
              </a:rPr>
              <a:t>rekayasa </a:t>
            </a:r>
            <a:r>
              <a:rPr sz="2000" i="1" spc="-15" dirty="0">
                <a:latin typeface="Calibri"/>
                <a:cs typeface="Calibri"/>
              </a:rPr>
              <a:t>genetika </a:t>
            </a:r>
            <a:r>
              <a:rPr sz="2000" i="1" dirty="0">
                <a:latin typeface="Calibri"/>
                <a:cs typeface="Calibri"/>
              </a:rPr>
              <a:t>dengan gen babi </a:t>
            </a:r>
            <a:r>
              <a:rPr sz="2000" i="1" spc="-10" dirty="0">
                <a:latin typeface="Calibri"/>
                <a:cs typeface="Calibri"/>
              </a:rPr>
              <a:t>atau</a:t>
            </a:r>
            <a:r>
              <a:rPr sz="2000" i="1" spc="-1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manusia</a:t>
            </a:r>
            <a:endParaRPr sz="2000">
              <a:latin typeface="Calibri"/>
              <a:cs typeface="Calibri"/>
            </a:endParaRPr>
          </a:p>
          <a:p>
            <a:pPr marL="756285" lvl="1" indent="-287655">
              <a:spcBef>
                <a:spcPts val="4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Tidak pernah bersentuhan </a:t>
            </a:r>
            <a:r>
              <a:rPr sz="2000" i="1" dirty="0">
                <a:latin typeface="Calibri"/>
                <a:cs typeface="Calibri"/>
              </a:rPr>
              <a:t>dengan bahan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babi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ts val="2390"/>
              </a:lnSpc>
              <a:spcBef>
                <a:spcPts val="7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media pertumbuhan harus </a:t>
            </a:r>
            <a:r>
              <a:rPr sz="2000" b="1" spc="-5" dirty="0">
                <a:latin typeface="Calibri"/>
                <a:cs typeface="Calibri"/>
              </a:rPr>
              <a:t>halal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mencakup </a:t>
            </a:r>
            <a:r>
              <a:rPr sz="2000" spc="-5" dirty="0">
                <a:latin typeface="Calibri"/>
                <a:cs typeface="Calibri"/>
              </a:rPr>
              <a:t>media </a:t>
            </a:r>
            <a:r>
              <a:rPr sz="2000" spc="-15" dirty="0">
                <a:latin typeface="Calibri"/>
                <a:cs typeface="Calibri"/>
              </a:rPr>
              <a:t>penyegaran,  </a:t>
            </a:r>
            <a:r>
              <a:rPr sz="2000" spc="-5" dirty="0">
                <a:latin typeface="Calibri"/>
                <a:cs typeface="Calibri"/>
              </a:rPr>
              <a:t>pengembangan inokulum, media </a:t>
            </a:r>
            <a:r>
              <a:rPr sz="2000" spc="-10" dirty="0">
                <a:latin typeface="Calibri"/>
                <a:cs typeface="Calibri"/>
              </a:rPr>
              <a:t>produksi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penolong dalam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  <a:p>
            <a:pPr marL="463550" marR="99695">
              <a:spcBef>
                <a:spcPts val="425"/>
              </a:spcBef>
            </a:pPr>
            <a:r>
              <a:rPr sz="2000" b="1" spc="-10" dirty="0">
                <a:latin typeface="Calibri"/>
                <a:cs typeface="Calibri"/>
              </a:rPr>
              <a:t>Pengecualian </a:t>
            </a:r>
            <a:r>
              <a:rPr sz="2000" spc="-15" dirty="0">
                <a:latin typeface="Calibri"/>
                <a:cs typeface="Calibri"/>
              </a:rPr>
              <a:t>jika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spc="-5" dirty="0">
                <a:latin typeface="Calibri"/>
                <a:cs typeface="Calibri"/>
              </a:rPr>
              <a:t>diperoleh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b="1" dirty="0">
                <a:latin typeface="Calibri"/>
                <a:cs typeface="Calibri"/>
              </a:rPr>
              <a:t>pemisahan </a:t>
            </a:r>
            <a:r>
              <a:rPr sz="2000" spc="-5" dirty="0">
                <a:latin typeface="Calibri"/>
                <a:cs typeface="Calibri"/>
              </a:rPr>
              <a:t>dari media  </a:t>
            </a:r>
            <a:r>
              <a:rPr sz="2000" spc="-10" dirty="0">
                <a:latin typeface="Calibri"/>
                <a:cs typeface="Calibri"/>
              </a:rPr>
              <a:t>pertumbuhannya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proses berikutnya </a:t>
            </a:r>
            <a:r>
              <a:rPr sz="2000" dirty="0">
                <a:latin typeface="Calibri"/>
                <a:cs typeface="Calibri"/>
              </a:rPr>
              <a:t>ada </a:t>
            </a:r>
            <a:r>
              <a:rPr sz="2000" b="1" dirty="0">
                <a:latin typeface="Calibri"/>
                <a:cs typeface="Calibri"/>
              </a:rPr>
              <a:t>pencucian </a:t>
            </a:r>
            <a:r>
              <a:rPr sz="2000" b="1" spc="-5" dirty="0">
                <a:latin typeface="Calibri"/>
                <a:cs typeface="Calibri"/>
              </a:rPr>
              <a:t>syar’i </a:t>
            </a:r>
            <a:r>
              <a:rPr sz="2000" b="1" dirty="0">
                <a:latin typeface="Calibri"/>
                <a:cs typeface="Calibri"/>
              </a:rPr>
              <a:t>* </a:t>
            </a:r>
            <a:r>
              <a:rPr sz="2000" spc="-10" dirty="0">
                <a:latin typeface="Calibri"/>
                <a:cs typeface="Calibri"/>
              </a:rPr>
              <a:t>maka </a:t>
            </a:r>
            <a:r>
              <a:rPr sz="2000" spc="-5" dirty="0">
                <a:latin typeface="Calibri"/>
                <a:cs typeface="Calibri"/>
              </a:rPr>
              <a:t>media  pertumbuhan </a:t>
            </a:r>
            <a:r>
              <a:rPr sz="2000" b="1" dirty="0">
                <a:latin typeface="Calibri"/>
                <a:cs typeface="Calibri"/>
              </a:rPr>
              <a:t>boleh </a:t>
            </a:r>
            <a:r>
              <a:rPr sz="2000" b="1" spc="-10" dirty="0">
                <a:latin typeface="Calibri"/>
                <a:cs typeface="Calibri"/>
              </a:rPr>
              <a:t>berasal </a:t>
            </a:r>
            <a:r>
              <a:rPr sz="2000" b="1" spc="-5" dirty="0">
                <a:latin typeface="Calibri"/>
                <a:cs typeface="Calibri"/>
              </a:rPr>
              <a:t>dari </a:t>
            </a:r>
            <a:r>
              <a:rPr sz="2000" b="1" dirty="0">
                <a:latin typeface="Calibri"/>
                <a:cs typeface="Calibri"/>
              </a:rPr>
              <a:t>bahan </a:t>
            </a:r>
            <a:r>
              <a:rPr sz="2000" b="1" spc="-5" dirty="0">
                <a:latin typeface="Calibri"/>
                <a:cs typeface="Calibri"/>
              </a:rPr>
              <a:t>najis/haram </a:t>
            </a:r>
            <a:r>
              <a:rPr sz="2000" b="1" dirty="0">
                <a:latin typeface="Calibri"/>
                <a:cs typeface="Calibri"/>
              </a:rPr>
              <a:t>selain babi </a:t>
            </a:r>
            <a:r>
              <a:rPr sz="2000" spc="-10" dirty="0">
                <a:latin typeface="Calibri"/>
                <a:cs typeface="Calibri"/>
              </a:rPr>
              <a:t>(misalnya  darah, pepton </a:t>
            </a:r>
            <a:r>
              <a:rPr sz="2000" spc="-5" dirty="0">
                <a:latin typeface="Calibri"/>
                <a:cs typeface="Calibri"/>
              </a:rPr>
              <a:t>sapi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tidak</a:t>
            </a:r>
            <a:r>
              <a:rPr sz="2000" spc="-5" dirty="0">
                <a:latin typeface="Calibri"/>
                <a:cs typeface="Calibri"/>
              </a:rPr>
              <a:t> halal)</a:t>
            </a:r>
            <a:endParaRPr sz="2000">
              <a:latin typeface="Calibri"/>
              <a:cs typeface="Calibri"/>
            </a:endParaRPr>
          </a:p>
          <a:p>
            <a:pPr marL="463550" marR="140335">
              <a:spcBef>
                <a:spcPts val="495"/>
              </a:spcBef>
            </a:pPr>
            <a:r>
              <a:rPr sz="2000" spc="-15" dirty="0">
                <a:latin typeface="Calibri"/>
                <a:cs typeface="Calibri"/>
              </a:rPr>
              <a:t>*Cara </a:t>
            </a:r>
            <a:r>
              <a:rPr sz="2000" dirty="0">
                <a:latin typeface="Calibri"/>
                <a:cs typeface="Calibri"/>
              </a:rPr>
              <a:t>pencucian syar’i: </a:t>
            </a:r>
            <a:r>
              <a:rPr sz="2000" spc="-5" dirty="0">
                <a:latin typeface="Calibri"/>
                <a:cs typeface="Calibri"/>
              </a:rPr>
              <a:t>pengucuran dan perendaman (minimal </a:t>
            </a:r>
            <a:r>
              <a:rPr sz="2000" dirty="0">
                <a:latin typeface="Calibri"/>
                <a:cs typeface="Calibri"/>
              </a:rPr>
              <a:t>270 </a:t>
            </a:r>
            <a:r>
              <a:rPr sz="2000" spc="-10" dirty="0">
                <a:latin typeface="Calibri"/>
                <a:cs typeface="Calibri"/>
              </a:rPr>
              <a:t>liter </a:t>
            </a:r>
            <a:r>
              <a:rPr sz="2000" spc="-5" dirty="0">
                <a:latin typeface="Calibri"/>
                <a:cs typeface="Calibri"/>
              </a:rPr>
              <a:t>air)  hingga </a:t>
            </a:r>
            <a:r>
              <a:rPr sz="2000" spc="-10" dirty="0">
                <a:latin typeface="Calibri"/>
                <a:cs typeface="Calibri"/>
              </a:rPr>
              <a:t>hilangnya </a:t>
            </a:r>
            <a:r>
              <a:rPr sz="2000" spc="-5" dirty="0">
                <a:latin typeface="Calibri"/>
                <a:cs typeface="Calibri"/>
              </a:rPr>
              <a:t>bau dan warna dari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najis</a:t>
            </a:r>
            <a:endParaRPr sz="2000">
              <a:latin typeface="Calibri"/>
              <a:cs typeface="Calibri"/>
            </a:endParaRPr>
          </a:p>
          <a:p>
            <a:pPr marL="469900" indent="-457200">
              <a:spcBef>
                <a:spcPts val="805"/>
              </a:spcBef>
              <a:buAutoNum type="alphaLcParenR" startAt="3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Bahan aditif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ditambahkan </a:t>
            </a:r>
            <a:r>
              <a:rPr sz="2000" spc="-10" dirty="0">
                <a:latin typeface="Calibri"/>
                <a:cs typeface="Calibri"/>
              </a:rPr>
              <a:t>setelah produk mikrobial diperoleh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harus</a:t>
            </a:r>
            <a:endParaRPr sz="2000">
              <a:latin typeface="Calibri"/>
              <a:cs typeface="Calibri"/>
            </a:endParaRPr>
          </a:p>
          <a:p>
            <a:pPr marR="2962910" algn="r"/>
            <a:r>
              <a:rPr sz="2000" b="1" spc="-5" dirty="0">
                <a:latin typeface="Calibri"/>
                <a:cs typeface="Calibri"/>
              </a:rPr>
              <a:t>halal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i="1" spc="-10" dirty="0">
                <a:latin typeface="Calibri"/>
                <a:cs typeface="Calibri"/>
              </a:rPr>
              <a:t>Contoh: </a:t>
            </a:r>
            <a:r>
              <a:rPr sz="2000" i="1" spc="-5" dirty="0">
                <a:latin typeface="Calibri"/>
                <a:cs typeface="Calibri"/>
              </a:rPr>
              <a:t>penambahan </a:t>
            </a:r>
            <a:r>
              <a:rPr sz="2000" i="1" spc="-10" dirty="0">
                <a:latin typeface="Calibri"/>
                <a:cs typeface="Calibri"/>
              </a:rPr>
              <a:t>flavor </a:t>
            </a:r>
            <a:r>
              <a:rPr sz="2000" i="1" spc="-5" dirty="0">
                <a:latin typeface="Calibri"/>
                <a:cs typeface="Calibri"/>
              </a:rPr>
              <a:t>pada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yoghurt</a:t>
            </a:r>
            <a:endParaRPr sz="2000">
              <a:latin typeface="Calibri"/>
              <a:cs typeface="Calibri"/>
            </a:endParaRPr>
          </a:p>
          <a:p>
            <a:pPr marL="456565" marR="3016885" indent="-456565" algn="r">
              <a:spcBef>
                <a:spcPts val="600"/>
              </a:spcBef>
              <a:buAutoNum type="alphaLcParenR" startAt="4"/>
              <a:tabLst>
                <a:tab pos="4565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Produk mikrobial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10" dirty="0">
                <a:latin typeface="Calibri"/>
                <a:cs typeface="Calibri"/>
              </a:rPr>
              <a:t>berbahaya </a:t>
            </a:r>
            <a:r>
              <a:rPr sz="2000" dirty="0">
                <a:latin typeface="Calibri"/>
                <a:cs typeface="Calibri"/>
              </a:rPr>
              <a:t>bagi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manusia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47E874A2-8F8B-4374-AD16-289BE545FDB9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AB1E32D6-C9C1-41AA-A779-08AD69253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701EA68-38F2-4C52-8EAE-E84AB091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9DFD491-3513-4910-AFAF-A1FAFD65B032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4A3D7AC6-D68A-4B22-B24A-2791436E6021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A036538A-A887-4A8B-AFA9-790586FB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DD279EBD-5A50-4E58-8924-780B6D963317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044" y="437134"/>
            <a:ext cx="7360284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alibri"/>
                <a:cs typeface="Calibri"/>
              </a:rPr>
              <a:t>Persyaratan </a:t>
            </a:r>
            <a:r>
              <a:rPr sz="2800" spc="-15" dirty="0">
                <a:latin typeface="Calibri"/>
                <a:cs typeface="Calibri"/>
              </a:rPr>
              <a:t>Alkohol/Etanol </a:t>
            </a:r>
            <a:r>
              <a:rPr sz="2800" spc="-10" dirty="0">
                <a:latin typeface="Calibri"/>
                <a:cs typeface="Calibri"/>
              </a:rPr>
              <a:t>dan </a:t>
            </a:r>
            <a:r>
              <a:rPr sz="2800" spc="-5" dirty="0">
                <a:latin typeface="Calibri"/>
                <a:cs typeface="Calibri"/>
              </a:rPr>
              <a:t>Hasil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Sampingnya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741" y="1274768"/>
            <a:ext cx="8188325" cy="3989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0045" indent="-347980">
              <a:spcBef>
                <a:spcPts val="395"/>
              </a:spcBef>
              <a:buAutoNum type="alphaLcPeriod"/>
              <a:tabLst>
                <a:tab pos="360045" algn="l"/>
                <a:tab pos="360680" algn="l"/>
              </a:tabLst>
            </a:pPr>
            <a:r>
              <a:rPr sz="2000" spc="-10" dirty="0">
                <a:latin typeface="Calibri"/>
                <a:cs typeface="Calibri"/>
              </a:rPr>
              <a:t>Etanol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5" dirty="0">
                <a:latin typeface="Calibri"/>
                <a:cs typeface="Calibri"/>
              </a:rPr>
              <a:t>berasal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5" dirty="0">
                <a:latin typeface="Calibri"/>
                <a:cs typeface="Calibri"/>
              </a:rPr>
              <a:t>industri </a:t>
            </a:r>
            <a:r>
              <a:rPr sz="2000" dirty="0">
                <a:latin typeface="Calibri"/>
                <a:cs typeface="Calibri"/>
              </a:rPr>
              <a:t>khamr (minuman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beralkohol)</a:t>
            </a:r>
            <a:endParaRPr sz="2000">
              <a:latin typeface="Calibri"/>
              <a:cs typeface="Calibri"/>
            </a:endParaRPr>
          </a:p>
          <a:p>
            <a:pPr marL="695325" lvl="1" indent="-347980">
              <a:spcBef>
                <a:spcPts val="300"/>
              </a:spcBef>
              <a:buFont typeface="Wingdings"/>
              <a:buChar char=""/>
              <a:tabLst>
                <a:tab pos="695325" algn="l"/>
                <a:tab pos="695960" algn="l"/>
              </a:tabLst>
            </a:pPr>
            <a:r>
              <a:rPr sz="2000" i="1" spc="-10" dirty="0">
                <a:latin typeface="Calibri"/>
                <a:cs typeface="Calibri"/>
              </a:rPr>
              <a:t>Etanol </a:t>
            </a:r>
            <a:r>
              <a:rPr sz="2000" i="1" spc="-5" dirty="0">
                <a:latin typeface="Calibri"/>
                <a:cs typeface="Calibri"/>
              </a:rPr>
              <a:t>dari sumber yang lain seperti dari </a:t>
            </a:r>
            <a:r>
              <a:rPr sz="2000" i="1" spc="-10" dirty="0">
                <a:latin typeface="Calibri"/>
                <a:cs typeface="Calibri"/>
              </a:rPr>
              <a:t>fermentasi singkong,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jagung,</a:t>
            </a:r>
            <a:endParaRPr sz="2000">
              <a:latin typeface="Calibri"/>
              <a:cs typeface="Calibri"/>
            </a:endParaRPr>
          </a:p>
          <a:p>
            <a:pPr marL="695325"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molases, beet </a:t>
            </a:r>
            <a:r>
              <a:rPr sz="2000" i="1" dirty="0">
                <a:latin typeface="Calibri"/>
                <a:cs typeface="Calibri"/>
              </a:rPr>
              <a:t>root </a:t>
            </a:r>
            <a:r>
              <a:rPr sz="2000" i="1" spc="-5" dirty="0">
                <a:latin typeface="Calibri"/>
                <a:cs typeface="Calibri"/>
              </a:rPr>
              <a:t>dan </a:t>
            </a:r>
            <a:r>
              <a:rPr sz="2000" i="1" spc="-10" dirty="0">
                <a:latin typeface="Calibri"/>
                <a:cs typeface="Calibri"/>
              </a:rPr>
              <a:t>sintetik </a:t>
            </a:r>
            <a:r>
              <a:rPr sz="2000" i="1" spc="-5" dirty="0">
                <a:latin typeface="Calibri"/>
                <a:cs typeface="Calibri"/>
              </a:rPr>
              <a:t>(petrokimia) dapat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digunakan</a:t>
            </a:r>
            <a:endParaRPr sz="2000">
              <a:latin typeface="Calibri"/>
              <a:cs typeface="Calibri"/>
            </a:endParaRPr>
          </a:p>
          <a:p>
            <a:pPr marL="695325" lvl="1" indent="-347980">
              <a:buFont typeface="Wingdings"/>
              <a:buChar char=""/>
              <a:tabLst>
                <a:tab pos="695325" algn="l"/>
                <a:tab pos="695960" algn="l"/>
              </a:tabLst>
            </a:pPr>
            <a:r>
              <a:rPr sz="2000" i="1" spc="-10" dirty="0">
                <a:latin typeface="Calibri"/>
                <a:cs typeface="Calibri"/>
              </a:rPr>
              <a:t>Etanol </a:t>
            </a:r>
            <a:r>
              <a:rPr sz="2000" i="1" spc="-5" dirty="0">
                <a:latin typeface="Calibri"/>
                <a:cs typeface="Calibri"/>
              </a:rPr>
              <a:t>dapat </a:t>
            </a:r>
            <a:r>
              <a:rPr sz="2000" i="1" spc="-10" dirty="0">
                <a:latin typeface="Calibri"/>
                <a:cs typeface="Calibri"/>
              </a:rPr>
              <a:t>digunakan </a:t>
            </a:r>
            <a:r>
              <a:rPr sz="2000" i="1" spc="-5" dirty="0">
                <a:latin typeface="Calibri"/>
                <a:cs typeface="Calibri"/>
              </a:rPr>
              <a:t>sebagai pelarut </a:t>
            </a:r>
            <a:r>
              <a:rPr sz="2000" i="1" spc="-10" dirty="0">
                <a:latin typeface="Calibri"/>
                <a:cs typeface="Calibri"/>
              </a:rPr>
              <a:t>atau </a:t>
            </a:r>
            <a:r>
              <a:rPr sz="2000" i="1" dirty="0">
                <a:latin typeface="Calibri"/>
                <a:cs typeface="Calibri"/>
              </a:rPr>
              <a:t>bahan </a:t>
            </a:r>
            <a:r>
              <a:rPr sz="2000" i="1" spc="-5" dirty="0">
                <a:latin typeface="Calibri"/>
                <a:cs typeface="Calibri"/>
              </a:rPr>
              <a:t>untuk</a:t>
            </a:r>
            <a:r>
              <a:rPr sz="2000" i="1" spc="-17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sanitasi</a:t>
            </a:r>
            <a:endParaRPr sz="2000">
              <a:latin typeface="Calibri"/>
              <a:cs typeface="Calibri"/>
            </a:endParaRPr>
          </a:p>
          <a:p>
            <a:pPr marL="360045" marR="234950" indent="-347980">
              <a:spcBef>
                <a:spcPts val="800"/>
              </a:spcBef>
              <a:buAutoNum type="alphaLcPeriod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Produk cair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berasal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5" dirty="0">
                <a:latin typeface="Calibri"/>
                <a:cs typeface="Calibri"/>
              </a:rPr>
              <a:t>hasil samping industri </a:t>
            </a:r>
            <a:r>
              <a:rPr sz="2000" dirty="0">
                <a:latin typeface="Calibri"/>
                <a:cs typeface="Calibri"/>
              </a:rPr>
              <a:t>khamr </a:t>
            </a:r>
            <a:r>
              <a:rPr sz="2000" spc="-10" dirty="0">
                <a:latin typeface="Calibri"/>
                <a:cs typeface="Calibri"/>
              </a:rPr>
              <a:t>yang diperoleh 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5" dirty="0">
                <a:latin typeface="Calibri"/>
                <a:cs typeface="Calibri"/>
              </a:rPr>
              <a:t>dengan pemisahan </a:t>
            </a:r>
            <a:r>
              <a:rPr sz="2000" spc="-10" dirty="0">
                <a:latin typeface="Calibri"/>
                <a:cs typeface="Calibri"/>
              </a:rPr>
              <a:t>secara </a:t>
            </a:r>
            <a:r>
              <a:rPr sz="2000" spc="-5" dirty="0">
                <a:latin typeface="Calibri"/>
                <a:cs typeface="Calibri"/>
              </a:rPr>
              <a:t>fisik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5" dirty="0">
                <a:latin typeface="Calibri"/>
                <a:cs typeface="Calibri"/>
              </a:rPr>
              <a:t>boleh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digunakan</a:t>
            </a:r>
            <a:endParaRPr sz="2000">
              <a:latin typeface="Calibri"/>
              <a:cs typeface="Calibri"/>
            </a:endParaRPr>
          </a:p>
          <a:p>
            <a:pPr marL="360045" marR="5080" indent="-347980">
              <a:spcBef>
                <a:spcPts val="495"/>
              </a:spcBef>
              <a:buAutoNum type="alphaLcPeriod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Produk cair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berasal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-5" dirty="0">
                <a:latin typeface="Calibri"/>
                <a:cs typeface="Calibri"/>
              </a:rPr>
              <a:t>hasil samping industri </a:t>
            </a:r>
            <a:r>
              <a:rPr sz="2000" dirty="0">
                <a:latin typeface="Calibri"/>
                <a:cs typeface="Calibri"/>
              </a:rPr>
              <a:t>khamr </a:t>
            </a:r>
            <a:r>
              <a:rPr sz="2000" spc="-10" dirty="0">
                <a:latin typeface="Calibri"/>
                <a:cs typeface="Calibri"/>
              </a:rPr>
              <a:t>kemudian  direaksikan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lain </a:t>
            </a:r>
            <a:r>
              <a:rPr sz="2000" spc="-10" dirty="0">
                <a:latin typeface="Calibri"/>
                <a:cs typeface="Calibri"/>
              </a:rPr>
              <a:t>atau dilakukan proses biotransformasi  </a:t>
            </a:r>
            <a:r>
              <a:rPr sz="2000" spc="-5" dirty="0">
                <a:latin typeface="Calibri"/>
                <a:cs typeface="Calibri"/>
              </a:rPr>
              <a:t>sehingga menghasilkan produk </a:t>
            </a:r>
            <a:r>
              <a:rPr sz="2000" dirty="0">
                <a:latin typeface="Calibri"/>
                <a:cs typeface="Calibri"/>
              </a:rPr>
              <a:t>baru, </a:t>
            </a:r>
            <a:r>
              <a:rPr sz="2000" spc="-10" dirty="0">
                <a:latin typeface="Calibri"/>
                <a:cs typeface="Calibri"/>
              </a:rPr>
              <a:t>maka </a:t>
            </a:r>
            <a:r>
              <a:rPr sz="2000" spc="-5" dirty="0">
                <a:latin typeface="Calibri"/>
                <a:cs typeface="Calibri"/>
              </a:rPr>
              <a:t>produk </a:t>
            </a:r>
            <a:r>
              <a:rPr sz="2000" dirty="0">
                <a:latin typeface="Calibri"/>
                <a:cs typeface="Calibri"/>
              </a:rPr>
              <a:t>baru </a:t>
            </a:r>
            <a:r>
              <a:rPr sz="2000" spc="-5" dirty="0">
                <a:latin typeface="Calibri"/>
                <a:cs typeface="Calibri"/>
              </a:rPr>
              <a:t>ini dapat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digunakan</a:t>
            </a:r>
            <a:endParaRPr sz="2000">
              <a:latin typeface="Calibri"/>
              <a:cs typeface="Calibri"/>
            </a:endParaRPr>
          </a:p>
          <a:p>
            <a:pPr marL="360045" marR="68580" indent="-347980">
              <a:spcBef>
                <a:spcPts val="505"/>
              </a:spcBef>
              <a:buAutoNum type="alphaLcPeriod"/>
              <a:tabLst>
                <a:tab pos="360045" algn="l"/>
                <a:tab pos="360680" algn="l"/>
              </a:tabLst>
            </a:pPr>
            <a:r>
              <a:rPr sz="2000" spc="-5" dirty="0">
                <a:latin typeface="Calibri"/>
                <a:cs typeface="Calibri"/>
              </a:rPr>
              <a:t>Produk padat yang berasal </a:t>
            </a:r>
            <a:r>
              <a:rPr sz="2000" dirty="0">
                <a:latin typeface="Calibri"/>
                <a:cs typeface="Calibri"/>
              </a:rPr>
              <a:t>dari hasil </a:t>
            </a:r>
            <a:r>
              <a:rPr sz="2000" spc="-5" dirty="0">
                <a:latin typeface="Calibri"/>
                <a:cs typeface="Calibri"/>
              </a:rPr>
              <a:t>samping industri </a:t>
            </a:r>
            <a:r>
              <a:rPr sz="2000" dirty="0">
                <a:latin typeface="Calibri"/>
                <a:cs typeface="Calibri"/>
              </a:rPr>
              <a:t>khamr </a:t>
            </a:r>
            <a:r>
              <a:rPr sz="2000" spc="-5" dirty="0">
                <a:latin typeface="Calibri"/>
                <a:cs typeface="Calibri"/>
              </a:rPr>
              <a:t>dapat  digunakan </a:t>
            </a:r>
            <a:r>
              <a:rPr sz="2000" spc="-10" dirty="0">
                <a:latin typeface="Calibri"/>
                <a:cs typeface="Calibri"/>
              </a:rPr>
              <a:t>setelah </a:t>
            </a:r>
            <a:r>
              <a:rPr sz="2000" dirty="0">
                <a:latin typeface="Calibri"/>
                <a:cs typeface="Calibri"/>
              </a:rPr>
              <a:t>dicuci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air hingga hilang </a:t>
            </a:r>
            <a:r>
              <a:rPr sz="2000" spc="-5" dirty="0">
                <a:latin typeface="Calibri"/>
                <a:cs typeface="Calibri"/>
              </a:rPr>
              <a:t>bau </a:t>
            </a:r>
            <a:r>
              <a:rPr sz="2000" dirty="0">
                <a:latin typeface="Calibri"/>
                <a:cs typeface="Calibri"/>
              </a:rPr>
              <a:t>dan </a:t>
            </a:r>
            <a:r>
              <a:rPr sz="2000" spc="-5" dirty="0">
                <a:latin typeface="Calibri"/>
                <a:cs typeface="Calibri"/>
              </a:rPr>
              <a:t>warna </a:t>
            </a:r>
            <a:r>
              <a:rPr sz="2000" dirty="0">
                <a:latin typeface="Calibri"/>
                <a:cs typeface="Calibri"/>
              </a:rPr>
              <a:t>minuman  </a:t>
            </a:r>
            <a:r>
              <a:rPr sz="2000" spc="-15" dirty="0">
                <a:latin typeface="Calibri"/>
                <a:cs typeface="Calibri"/>
              </a:rPr>
              <a:t>beralkoholnya. </a:t>
            </a:r>
            <a:r>
              <a:rPr sz="2000" spc="-10" dirty="0">
                <a:latin typeface="Calibri"/>
                <a:cs typeface="Calibri"/>
              </a:rPr>
              <a:t>Contoh: ragi </a:t>
            </a:r>
            <a:r>
              <a:rPr sz="2000" spc="-5" dirty="0">
                <a:latin typeface="Calibri"/>
                <a:cs typeface="Calibri"/>
              </a:rPr>
              <a:t>dari industri </a:t>
            </a:r>
            <a:r>
              <a:rPr sz="2000" dirty="0">
                <a:latin typeface="Calibri"/>
                <a:cs typeface="Calibri"/>
              </a:rPr>
              <a:t>khamr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brewer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yeast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11056" y="5257800"/>
            <a:ext cx="1219200" cy="1219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F8E7DCAD-B91E-4917-A97D-D100FA548C17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7888931D-6900-4584-B876-A87FA3839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9F35088-B08E-447E-9660-5A69F074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C865312-C779-488F-9F60-86A71FC78679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D2E4A66F-393E-402E-A057-8A6816CE5DC6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C431EED-945F-4FFB-9715-8218E7097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0518999-93E3-46FD-B0F4-C56461832190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845" y="90923"/>
            <a:ext cx="636651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Calibri"/>
                <a:cs typeface="Calibri"/>
              </a:rPr>
              <a:t>Persyaratan </a:t>
            </a:r>
            <a:r>
              <a:rPr dirty="0">
                <a:latin typeface="Calibri"/>
                <a:cs typeface="Calibri"/>
              </a:rPr>
              <a:t>Bahan </a:t>
            </a:r>
            <a:r>
              <a:rPr spc="-10" dirty="0">
                <a:latin typeface="Calibri"/>
                <a:cs typeface="Calibri"/>
              </a:rPr>
              <a:t>untuk Produk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Luar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0492" y="1632966"/>
            <a:ext cx="7898765" cy="291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Produk </a:t>
            </a:r>
            <a:r>
              <a:rPr sz="2400" b="1" spc="-5" dirty="0">
                <a:latin typeface="Calibri"/>
                <a:cs typeface="Calibri"/>
              </a:rPr>
              <a:t>luar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produk digunakan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luar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tidak  </a:t>
            </a:r>
            <a:r>
              <a:rPr sz="2400" spc="-15" dirty="0">
                <a:latin typeface="Calibri"/>
                <a:cs typeface="Calibri"/>
              </a:rPr>
              <a:t>dikonsumsi, </a:t>
            </a:r>
            <a:r>
              <a:rPr sz="2400" spc="-5" dirty="0">
                <a:latin typeface="Calibri"/>
                <a:cs typeface="Calibri"/>
              </a:rPr>
              <a:t>baik berupa </a:t>
            </a:r>
            <a:r>
              <a:rPr sz="2400" spc="-15" dirty="0">
                <a:latin typeface="Calibri"/>
                <a:cs typeface="Calibri"/>
              </a:rPr>
              <a:t>kosmetik, </a:t>
            </a:r>
            <a:r>
              <a:rPr sz="2400" spc="-10" dirty="0">
                <a:latin typeface="Calibri"/>
                <a:cs typeface="Calibri"/>
              </a:rPr>
              <a:t>obat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jamu. </a:t>
            </a:r>
            <a:r>
              <a:rPr sz="2400" spc="-20" dirty="0">
                <a:latin typeface="Calibri"/>
                <a:cs typeface="Calibri"/>
              </a:rPr>
              <a:t>Contohnya  </a:t>
            </a:r>
            <a:r>
              <a:rPr sz="2400" dirty="0">
                <a:latin typeface="Calibri"/>
                <a:cs typeface="Calibri"/>
              </a:rPr>
              <a:t>krim </a:t>
            </a:r>
            <a:r>
              <a:rPr sz="2400" spc="-5" dirty="0">
                <a:latin typeface="Calibri"/>
                <a:cs typeface="Calibri"/>
              </a:rPr>
              <a:t>wajah, salep,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sabun.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1775"/>
              </a:spcBef>
            </a:pPr>
            <a:r>
              <a:rPr sz="2400" dirty="0">
                <a:latin typeface="Calibri"/>
                <a:cs typeface="Calibri"/>
              </a:rPr>
              <a:t>Bahan </a:t>
            </a:r>
            <a:r>
              <a:rPr sz="2400" spc="-10" dirty="0">
                <a:latin typeface="Calibri"/>
                <a:cs typeface="Calibri"/>
              </a:rPr>
              <a:t>berikut dapat digunakan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b="1" spc="-5" dirty="0">
                <a:latin typeface="Calibri"/>
                <a:cs typeface="Calibri"/>
              </a:rPr>
              <a:t>produk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luar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8140" indent="-346075">
              <a:spcBef>
                <a:spcPts val="300"/>
              </a:spcBef>
              <a:buAutoNum type="alphaLcPeriod"/>
              <a:tabLst>
                <a:tab pos="358775" algn="l"/>
              </a:tabLst>
            </a:pPr>
            <a:r>
              <a:rPr sz="2400" spc="-10" dirty="0">
                <a:latin typeface="Calibri"/>
                <a:cs typeface="Calibri"/>
              </a:rPr>
              <a:t>Plasenta hewan </a:t>
            </a:r>
            <a:r>
              <a:rPr sz="2400" spc="-5" dirty="0">
                <a:latin typeface="Calibri"/>
                <a:cs typeface="Calibri"/>
              </a:rPr>
              <a:t>halal</a:t>
            </a:r>
            <a:endParaRPr sz="2400">
              <a:latin typeface="Calibri"/>
              <a:cs typeface="Calibri"/>
            </a:endParaRPr>
          </a:p>
          <a:p>
            <a:pPr marL="358140" indent="-346075">
              <a:spcBef>
                <a:spcPts val="505"/>
              </a:spcBef>
              <a:buAutoNum type="alphaLcPeriod"/>
              <a:tabLst>
                <a:tab pos="358775" algn="l"/>
              </a:tabLst>
            </a:pPr>
            <a:r>
              <a:rPr sz="2400" dirty="0">
                <a:latin typeface="Calibri"/>
                <a:cs typeface="Calibri"/>
              </a:rPr>
              <a:t>Bulu, </a:t>
            </a:r>
            <a:r>
              <a:rPr sz="2400" spc="-10" dirty="0">
                <a:latin typeface="Calibri"/>
                <a:cs typeface="Calibri"/>
              </a:rPr>
              <a:t>rambut </a:t>
            </a:r>
            <a:r>
              <a:rPr sz="2400" spc="-5" dirty="0">
                <a:latin typeface="Calibri"/>
                <a:cs typeface="Calibri"/>
              </a:rPr>
              <a:t>dan tanduk dari </a:t>
            </a:r>
            <a:r>
              <a:rPr sz="2400" spc="-10" dirty="0">
                <a:latin typeface="Calibri"/>
                <a:cs typeface="Calibri"/>
              </a:rPr>
              <a:t>bangkai hewan </a:t>
            </a:r>
            <a:r>
              <a:rPr sz="2400" spc="-5" dirty="0">
                <a:latin typeface="Calibri"/>
                <a:cs typeface="Calibri"/>
              </a:rPr>
              <a:t>halal,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termasuk</a:t>
            </a:r>
            <a:endParaRPr sz="2400">
              <a:latin typeface="Calibri"/>
              <a:cs typeface="Calibri"/>
            </a:endParaRPr>
          </a:p>
          <a:p>
            <a:pPr marL="358140"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5" dirty="0">
                <a:latin typeface="Calibri"/>
                <a:cs typeface="Calibri"/>
              </a:rPr>
              <a:t>disembelih </a:t>
            </a:r>
            <a:r>
              <a:rPr sz="2400" spc="-15" dirty="0">
                <a:latin typeface="Calibri"/>
                <a:cs typeface="Calibri"/>
              </a:rPr>
              <a:t>secara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syar’i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297D48AE-B0B4-45F0-8F70-8DD209C6FA9F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CDDB5AC0-B94F-416E-B8E2-5931B1151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2D4A748-E2C8-4898-862B-E18DBEFD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0ACF139-5FEA-4DB5-8740-AAC254FBAC7B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6D3AEA5E-F73B-4A05-B99E-D1F26AB5B934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CF12CDF7-997B-4C30-BA28-028C68AB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5F06A05-90E1-4CA7-A509-271004BE3271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080" y="458470"/>
            <a:ext cx="6483350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Calibri"/>
                <a:cs typeface="Calibri"/>
              </a:rPr>
              <a:t>Persyaratan </a:t>
            </a:r>
            <a:r>
              <a:rPr sz="3000" spc="-5" dirty="0">
                <a:latin typeface="Calibri"/>
                <a:cs typeface="Calibri"/>
              </a:rPr>
              <a:t>Bahan </a:t>
            </a:r>
            <a:r>
              <a:rPr sz="3000" spc="-10" dirty="0">
                <a:latin typeface="Calibri"/>
                <a:cs typeface="Calibri"/>
              </a:rPr>
              <a:t>untuk </a:t>
            </a:r>
            <a:r>
              <a:rPr sz="3000" spc="-15" dirty="0">
                <a:latin typeface="Calibri"/>
                <a:cs typeface="Calibri"/>
              </a:rPr>
              <a:t>Barang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Gunaan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8091" y="1311910"/>
            <a:ext cx="8369300" cy="440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Barang </a:t>
            </a:r>
            <a:r>
              <a:rPr sz="2000" dirty="0">
                <a:latin typeface="Calibri"/>
                <a:cs typeface="Calibri"/>
              </a:rPr>
              <a:t>gunaan adalah </a:t>
            </a:r>
            <a:r>
              <a:rPr sz="2000" spc="-10" dirty="0">
                <a:latin typeface="Calibri"/>
                <a:cs typeface="Calibri"/>
              </a:rPr>
              <a:t>barang yang </a:t>
            </a:r>
            <a:r>
              <a:rPr sz="2000" spc="-5" dirty="0">
                <a:latin typeface="Calibri"/>
                <a:cs typeface="Calibri"/>
              </a:rPr>
              <a:t>diperuntukkan </a:t>
            </a:r>
            <a:r>
              <a:rPr sz="2000" spc="-10" dirty="0">
                <a:latin typeface="Calibri"/>
                <a:cs typeface="Calibri"/>
              </a:rPr>
              <a:t>sebagai </a:t>
            </a:r>
            <a:r>
              <a:rPr sz="2000" spc="-5" dirty="0">
                <a:latin typeface="Calibri"/>
                <a:cs typeface="Calibri"/>
              </a:rPr>
              <a:t>perlengkapan </a:t>
            </a:r>
            <a:r>
              <a:rPr sz="2000" spc="-15" dirty="0">
                <a:latin typeface="Calibri"/>
                <a:cs typeface="Calibri"/>
              </a:rPr>
              <a:t>atau</a:t>
            </a:r>
            <a:endParaRPr sz="2000">
              <a:latin typeface="Calibri"/>
              <a:cs typeface="Calibri"/>
            </a:endParaRPr>
          </a:p>
          <a:p>
            <a:pPr marL="12700" algn="just"/>
            <a:r>
              <a:rPr sz="2000" spc="-5" dirty="0">
                <a:latin typeface="Calibri"/>
                <a:cs typeface="Calibri"/>
              </a:rPr>
              <a:t>perhiasan </a:t>
            </a:r>
            <a:r>
              <a:rPr sz="2000" spc="-10" dirty="0">
                <a:latin typeface="Calibri"/>
                <a:cs typeface="Calibri"/>
              </a:rPr>
              <a:t>seseorang </a:t>
            </a:r>
            <a:r>
              <a:rPr sz="2000" spc="-5" dirty="0">
                <a:latin typeface="Calibri"/>
                <a:cs typeface="Calibri"/>
              </a:rPr>
              <a:t>seperti </a:t>
            </a:r>
            <a:r>
              <a:rPr sz="2000" spc="-10" dirty="0">
                <a:latin typeface="Calibri"/>
                <a:cs typeface="Calibri"/>
              </a:rPr>
              <a:t>tas, </a:t>
            </a:r>
            <a:r>
              <a:rPr sz="2000" spc="-20" dirty="0">
                <a:latin typeface="Calibri"/>
                <a:cs typeface="Calibri"/>
              </a:rPr>
              <a:t>ikat </a:t>
            </a:r>
            <a:r>
              <a:rPr sz="2000" dirty="0">
                <a:latin typeface="Calibri"/>
                <a:cs typeface="Calibri"/>
              </a:rPr>
              <a:t>pinggang, </a:t>
            </a:r>
            <a:r>
              <a:rPr sz="2000" spc="-5" dirty="0">
                <a:latin typeface="Calibri"/>
                <a:cs typeface="Calibri"/>
              </a:rPr>
              <a:t>sepatu, </a:t>
            </a:r>
            <a:r>
              <a:rPr sz="2000" spc="-10" dirty="0">
                <a:latin typeface="Calibri"/>
                <a:cs typeface="Calibri"/>
              </a:rPr>
              <a:t>tempat </a:t>
            </a:r>
            <a:r>
              <a:rPr sz="2000" dirty="0">
                <a:latin typeface="Calibri"/>
                <a:cs typeface="Calibri"/>
              </a:rPr>
              <a:t>handphone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dll</a:t>
            </a:r>
            <a:endParaRPr sz="2000">
              <a:latin typeface="Calibri"/>
              <a:cs typeface="Calibri"/>
            </a:endParaRPr>
          </a:p>
          <a:p>
            <a:pPr marL="12700" algn="just">
              <a:spcBef>
                <a:spcPts val="1680"/>
              </a:spcBef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berikut </a:t>
            </a:r>
            <a:r>
              <a:rPr sz="2000" spc="-5" dirty="0">
                <a:latin typeface="Calibri"/>
                <a:cs typeface="Calibri"/>
              </a:rPr>
              <a:t>dapat digunakan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b="1" spc="-10" dirty="0">
                <a:latin typeface="Calibri"/>
                <a:cs typeface="Calibri"/>
              </a:rPr>
              <a:t>barang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gunaan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0520" marR="74930" indent="-338455" algn="just">
              <a:spcBef>
                <a:spcPts val="310"/>
              </a:spcBef>
              <a:buAutoNum type="alphaLcPeriod"/>
              <a:tabLst>
                <a:tab pos="351155" algn="l"/>
              </a:tabLst>
            </a:pPr>
            <a:r>
              <a:rPr spc="-10" dirty="0">
                <a:latin typeface="Calibri"/>
                <a:cs typeface="Calibri"/>
              </a:rPr>
              <a:t>Kulit </a:t>
            </a:r>
            <a:r>
              <a:rPr spc="-5" dirty="0">
                <a:latin typeface="Calibri"/>
                <a:cs typeface="Calibri"/>
              </a:rPr>
              <a:t>dari </a:t>
            </a:r>
            <a:r>
              <a:rPr spc="-10" dirty="0">
                <a:latin typeface="Calibri"/>
                <a:cs typeface="Calibri"/>
              </a:rPr>
              <a:t>bangkai hewan, </a:t>
            </a:r>
            <a:r>
              <a:rPr spc="-5" dirty="0">
                <a:latin typeface="Calibri"/>
                <a:cs typeface="Calibri"/>
              </a:rPr>
              <a:t>baik </a:t>
            </a:r>
            <a:r>
              <a:rPr spc="-10" dirty="0">
                <a:latin typeface="Calibri"/>
                <a:cs typeface="Calibri"/>
              </a:rPr>
              <a:t>hewan yang ma’kul </a:t>
            </a:r>
            <a:r>
              <a:rPr spc="-5" dirty="0">
                <a:latin typeface="Calibri"/>
                <a:cs typeface="Calibri"/>
              </a:rPr>
              <a:t>al-lahm </a:t>
            </a:r>
            <a:r>
              <a:rPr spc="-10" dirty="0">
                <a:latin typeface="Calibri"/>
                <a:cs typeface="Calibri"/>
              </a:rPr>
              <a:t>(dagingnya </a:t>
            </a:r>
            <a:r>
              <a:rPr spc="-5" dirty="0">
                <a:latin typeface="Calibri"/>
                <a:cs typeface="Calibri"/>
              </a:rPr>
              <a:t>boleh </a:t>
            </a:r>
            <a:r>
              <a:rPr spc="-10" dirty="0">
                <a:latin typeface="Calibri"/>
                <a:cs typeface="Calibri"/>
              </a:rPr>
              <a:t>dimakan)  </a:t>
            </a:r>
            <a:r>
              <a:rPr dirty="0">
                <a:latin typeface="Calibri"/>
                <a:cs typeface="Calibri"/>
              </a:rPr>
              <a:t>maupun </a:t>
            </a:r>
            <a:r>
              <a:rPr spc="-10" dirty="0">
                <a:latin typeface="Calibri"/>
                <a:cs typeface="Calibri"/>
              </a:rPr>
              <a:t>yang </a:t>
            </a:r>
            <a:r>
              <a:rPr dirty="0">
                <a:latin typeface="Calibri"/>
                <a:cs typeface="Calibri"/>
              </a:rPr>
              <a:t>ghair </a:t>
            </a:r>
            <a:r>
              <a:rPr spc="-10" dirty="0">
                <a:latin typeface="Calibri"/>
                <a:cs typeface="Calibri"/>
              </a:rPr>
              <a:t>ma’kul </a:t>
            </a:r>
            <a:r>
              <a:rPr spc="-5" dirty="0">
                <a:latin typeface="Calibri"/>
                <a:cs typeface="Calibri"/>
              </a:rPr>
              <a:t>al-lahm </a:t>
            </a:r>
            <a:r>
              <a:rPr spc="-10" dirty="0">
                <a:latin typeface="Calibri"/>
                <a:cs typeface="Calibri"/>
              </a:rPr>
              <a:t>(dagingnya </a:t>
            </a:r>
            <a:r>
              <a:rPr spc="-5" dirty="0">
                <a:latin typeface="Calibri"/>
                <a:cs typeface="Calibri"/>
              </a:rPr>
              <a:t>tidak boleh </a:t>
            </a:r>
            <a:r>
              <a:rPr spc="-10" dirty="0">
                <a:latin typeface="Calibri"/>
                <a:cs typeface="Calibri"/>
              </a:rPr>
              <a:t>dimakan kecuali </a:t>
            </a:r>
            <a:r>
              <a:rPr spc="-5" dirty="0">
                <a:latin typeface="Calibri"/>
                <a:cs typeface="Calibri"/>
              </a:rPr>
              <a:t>anjing dan  babi) </a:t>
            </a:r>
            <a:r>
              <a:rPr spc="-10" dirty="0">
                <a:latin typeface="Calibri"/>
                <a:cs typeface="Calibri"/>
              </a:rPr>
              <a:t>setelah </a:t>
            </a:r>
            <a:r>
              <a:rPr spc="-15" dirty="0">
                <a:latin typeface="Calibri"/>
                <a:cs typeface="Calibri"/>
              </a:rPr>
              <a:t>dilakukan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penyamakan*</a:t>
            </a:r>
            <a:endParaRPr>
              <a:latin typeface="Calibri"/>
              <a:cs typeface="Calibri"/>
            </a:endParaRPr>
          </a:p>
          <a:p>
            <a:pPr marL="350520" marR="277495" indent="-338455" algn="just">
              <a:spcBef>
                <a:spcPts val="300"/>
              </a:spcBef>
              <a:buAutoNum type="alphaLcPeriod"/>
              <a:tabLst>
                <a:tab pos="351155" algn="l"/>
              </a:tabLst>
            </a:pPr>
            <a:r>
              <a:rPr dirty="0">
                <a:latin typeface="Calibri"/>
                <a:cs typeface="Calibri"/>
              </a:rPr>
              <a:t>Bulu, </a:t>
            </a:r>
            <a:r>
              <a:rPr spc="-10" dirty="0">
                <a:latin typeface="Calibri"/>
                <a:cs typeface="Calibri"/>
              </a:rPr>
              <a:t>rambut </a:t>
            </a:r>
            <a:r>
              <a:rPr spc="-5" dirty="0">
                <a:latin typeface="Calibri"/>
                <a:cs typeface="Calibri"/>
              </a:rPr>
              <a:t>dan tanduk dari </a:t>
            </a:r>
            <a:r>
              <a:rPr spc="-10" dirty="0">
                <a:latin typeface="Calibri"/>
                <a:cs typeface="Calibri"/>
              </a:rPr>
              <a:t>bangkai hewan </a:t>
            </a:r>
            <a:r>
              <a:rPr spc="-5" dirty="0">
                <a:latin typeface="Calibri"/>
                <a:cs typeface="Calibri"/>
              </a:rPr>
              <a:t>halal, termasuk </a:t>
            </a:r>
            <a:r>
              <a:rPr spc="-10" dirty="0">
                <a:latin typeface="Calibri"/>
                <a:cs typeface="Calibri"/>
              </a:rPr>
              <a:t>yang </a:t>
            </a:r>
            <a:r>
              <a:rPr spc="-5" dirty="0">
                <a:latin typeface="Calibri"/>
                <a:cs typeface="Calibri"/>
              </a:rPr>
              <a:t>tidak disembelih  </a:t>
            </a:r>
            <a:r>
              <a:rPr spc="-10" dirty="0">
                <a:latin typeface="Calibri"/>
                <a:cs typeface="Calibri"/>
              </a:rPr>
              <a:t>secara</a:t>
            </a:r>
            <a:r>
              <a:rPr dirty="0">
                <a:latin typeface="Calibri"/>
                <a:cs typeface="Calibri"/>
              </a:rPr>
              <a:t> syar’i</a:t>
            </a:r>
            <a:endParaRPr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*) </a:t>
            </a:r>
            <a:r>
              <a:rPr spc="-15" dirty="0">
                <a:latin typeface="Calibri"/>
                <a:cs typeface="Calibri"/>
              </a:rPr>
              <a:t>Penyamakan </a:t>
            </a:r>
            <a:r>
              <a:rPr dirty="0">
                <a:latin typeface="Calibri"/>
                <a:cs typeface="Calibri"/>
              </a:rPr>
              <a:t>adalah </a:t>
            </a:r>
            <a:r>
              <a:rPr spc="-10" dirty="0">
                <a:latin typeface="Calibri"/>
                <a:cs typeface="Calibri"/>
              </a:rPr>
              <a:t>proses </a:t>
            </a:r>
            <a:r>
              <a:rPr spc="-5" dirty="0">
                <a:latin typeface="Calibri"/>
                <a:cs typeface="Calibri"/>
              </a:rPr>
              <a:t>pensucian terhadap </a:t>
            </a:r>
            <a:r>
              <a:rPr spc="-10" dirty="0">
                <a:latin typeface="Calibri"/>
                <a:cs typeface="Calibri"/>
              </a:rPr>
              <a:t>kulit hewan dengan </a:t>
            </a:r>
            <a:r>
              <a:rPr spc="-15" dirty="0">
                <a:latin typeface="Calibri"/>
                <a:cs typeface="Calibri"/>
              </a:rPr>
              <a:t>ketentuan</a:t>
            </a:r>
            <a:r>
              <a:rPr spc="2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berikut:</a:t>
            </a:r>
            <a:endParaRPr>
              <a:latin typeface="Calibri"/>
              <a:cs typeface="Calibri"/>
            </a:endParaRPr>
          </a:p>
          <a:p>
            <a:pPr marL="238125" indent="-226060">
              <a:spcBef>
                <a:spcPts val="50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5" dirty="0">
                <a:latin typeface="Calibri"/>
                <a:cs typeface="Calibri"/>
              </a:rPr>
              <a:t>Menggunakan </a:t>
            </a:r>
            <a:r>
              <a:rPr spc="-10" dirty="0">
                <a:latin typeface="Calibri"/>
                <a:cs typeface="Calibri"/>
              </a:rPr>
              <a:t>sarana </a:t>
            </a:r>
            <a:r>
              <a:rPr spc="-5" dirty="0">
                <a:latin typeface="Calibri"/>
                <a:cs typeface="Calibri"/>
              </a:rPr>
              <a:t>untuk menghilangkan lendir dan bau </a:t>
            </a:r>
            <a:r>
              <a:rPr spc="-10" dirty="0">
                <a:latin typeface="Calibri"/>
                <a:cs typeface="Calibri"/>
              </a:rPr>
              <a:t>anyir yang </a:t>
            </a:r>
            <a:r>
              <a:rPr dirty="0">
                <a:latin typeface="Calibri"/>
                <a:cs typeface="Calibri"/>
              </a:rPr>
              <a:t>menempel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pada</a:t>
            </a:r>
            <a:endParaRPr>
              <a:latin typeface="Calibri"/>
              <a:cs typeface="Calibri"/>
            </a:endParaRPr>
          </a:p>
          <a:p>
            <a:pPr marL="238125"/>
            <a:r>
              <a:rPr spc="-10" dirty="0">
                <a:latin typeface="Calibri"/>
                <a:cs typeface="Calibri"/>
              </a:rPr>
              <a:t>kulit, misalnya </a:t>
            </a:r>
            <a:r>
              <a:rPr spc="-5" dirty="0">
                <a:latin typeface="Calibri"/>
                <a:cs typeface="Calibri"/>
              </a:rPr>
              <a:t>bahan kimia </a:t>
            </a:r>
            <a:r>
              <a:rPr spc="-15" dirty="0">
                <a:latin typeface="Calibri"/>
                <a:cs typeface="Calibri"/>
              </a:rPr>
              <a:t>atau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enzimatis</a:t>
            </a:r>
            <a:endParaRPr>
              <a:latin typeface="Calibri"/>
              <a:cs typeface="Calibri"/>
            </a:endParaRPr>
          </a:p>
          <a:p>
            <a:pPr marL="238125" indent="-226060">
              <a:spcBef>
                <a:spcPts val="49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5" dirty="0">
                <a:latin typeface="Calibri"/>
                <a:cs typeface="Calibri"/>
              </a:rPr>
              <a:t>Menghilangkan </a:t>
            </a:r>
            <a:r>
              <a:rPr spc="-20" dirty="0">
                <a:latin typeface="Calibri"/>
                <a:cs typeface="Calibri"/>
              </a:rPr>
              <a:t>kotoran </a:t>
            </a:r>
            <a:r>
              <a:rPr spc="-10" dirty="0">
                <a:latin typeface="Calibri"/>
                <a:cs typeface="Calibri"/>
              </a:rPr>
              <a:t>yang </a:t>
            </a:r>
            <a:r>
              <a:rPr dirty="0">
                <a:latin typeface="Calibri"/>
                <a:cs typeface="Calibri"/>
              </a:rPr>
              <a:t>menempel di </a:t>
            </a:r>
            <a:r>
              <a:rPr spc="-5" dirty="0">
                <a:latin typeface="Calibri"/>
                <a:cs typeface="Calibri"/>
              </a:rPr>
              <a:t>permukaan </a:t>
            </a:r>
            <a:r>
              <a:rPr spc="-10" dirty="0">
                <a:latin typeface="Calibri"/>
                <a:cs typeface="Calibri"/>
              </a:rPr>
              <a:t>kulit;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dan</a:t>
            </a:r>
            <a:endParaRPr>
              <a:latin typeface="Calibri"/>
              <a:cs typeface="Calibri"/>
            </a:endParaRPr>
          </a:p>
          <a:p>
            <a:pPr marL="238125" indent="-226060">
              <a:spcBef>
                <a:spcPts val="50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5" dirty="0">
                <a:latin typeface="Calibri"/>
                <a:cs typeface="Calibri"/>
              </a:rPr>
              <a:t>Membilas </a:t>
            </a:r>
            <a:r>
              <a:rPr spc="-10" dirty="0">
                <a:latin typeface="Calibri"/>
                <a:cs typeface="Calibri"/>
              </a:rPr>
              <a:t>kulit yang telah </a:t>
            </a:r>
            <a:r>
              <a:rPr spc="-15" dirty="0">
                <a:latin typeface="Calibri"/>
                <a:cs typeface="Calibri"/>
              </a:rPr>
              <a:t>dibersihkan </a:t>
            </a:r>
            <a:r>
              <a:rPr spc="-5" dirty="0">
                <a:latin typeface="Calibri"/>
                <a:cs typeface="Calibri"/>
              </a:rPr>
              <a:t>untuk mensucikan dari</a:t>
            </a:r>
            <a:r>
              <a:rPr spc="1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najis</a:t>
            </a:r>
            <a:endParaRPr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C6441EB3-C5E2-425E-9FCC-E85F3B254F31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1D67220B-CCB0-4F4A-B0B1-B5E33747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DA4C670-75D5-4A6A-9E8B-774BEABBF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14A9A5F-13DE-4153-9BAB-B412E16F57D0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54F99BBF-B043-4771-A9F2-1F82ADDCFD74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46E72EEB-7734-4F2F-90D7-A38AD163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065D2E02-A2BB-420B-9F84-52678D9C58B9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09" y="279019"/>
            <a:ext cx="6410325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Calibri"/>
                <a:cs typeface="Calibri"/>
              </a:rPr>
              <a:t>Persyaratan </a:t>
            </a:r>
            <a:r>
              <a:rPr sz="3000" spc="-15" dirty="0">
                <a:latin typeface="Calibri"/>
                <a:cs typeface="Calibri"/>
              </a:rPr>
              <a:t>Kecukupan </a:t>
            </a:r>
            <a:r>
              <a:rPr sz="3000" spc="-10" dirty="0">
                <a:latin typeface="Calibri"/>
                <a:cs typeface="Calibri"/>
              </a:rPr>
              <a:t>Dokumen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Bahan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2451" y="1101725"/>
          <a:ext cx="8533765" cy="4929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038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Kategori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Bahan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Kecukupan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Dokumen</a:t>
                      </a:r>
                      <a:r>
                        <a:rPr sz="1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Minimum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Contoh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Bahan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 marR="370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Kritis  (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List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Dokumen Kosong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Blank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).  Kecuali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jika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bahan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tersebut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menggunakan nama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dagang yang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sama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nama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bahan.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70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Positive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list terdapat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pada SK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LPPOM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MUI untuk bahan  umum,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flavor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fragrance*  Contoh: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tanaman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segar,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960">
                <a:tc>
                  <a:txBody>
                    <a:bodyPr/>
                    <a:lstStyle/>
                    <a:p>
                      <a:pPr marL="90805" marR="257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Kritis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harus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ber-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Sertifikat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Sertifikat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 MUI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lembaga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yang diakui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MUI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*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3081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Sertifikat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 MUI bisa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diganti  dengan printscreen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pencarian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produk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 di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website LPPOM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MUI,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Jurnal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aplikasi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659130" indent="-178435" algn="r">
                        <a:lnSpc>
                          <a:spcPts val="1825"/>
                        </a:lnSpc>
                        <a:spcBef>
                          <a:spcPts val="70"/>
                        </a:spcBef>
                        <a:buFont typeface="Arial"/>
                        <a:buChar char="•"/>
                        <a:tabLst>
                          <a:tab pos="17843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Daging dan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turunan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632460" algn="r">
                        <a:lnSpc>
                          <a:spcPts val="17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hewani,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contoh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sosis,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bakso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0510" marR="175260" indent="-178435">
                        <a:lnSpc>
                          <a:spcPts val="173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2711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Bahan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rumit atau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bahan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banyak, contoh </a:t>
                      </a:r>
                      <a:r>
                        <a:rPr sz="1600" i="1" spc="-25" dirty="0">
                          <a:latin typeface="Calibri"/>
                          <a:cs typeface="Calibri"/>
                        </a:rPr>
                        <a:t>flavor, 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fragrance,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seasoning,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biskuit,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roti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0510" indent="-179070">
                        <a:lnSpc>
                          <a:spcPts val="1600"/>
                        </a:lnSpc>
                        <a:buFont typeface="Arial"/>
                        <a:buChar char="•"/>
                        <a:tabLst>
                          <a:tab pos="2711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Bahan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yang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sulit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ditelusuri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0510">
                        <a:lnSpc>
                          <a:spcPts val="17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kehalalannya, contoh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whey,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051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laktosa,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gelatin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sapi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 marR="1111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Kritis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namun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tidak harus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ber-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Sertifikat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Halal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58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Dokumen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harus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diterbitkan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oleh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produsen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tersedia informasi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sumber semua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bahan kritis.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Contoh: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spesifikasi,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diagram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alir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surat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pernyataan,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MSDS,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kuesioner,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81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Selain bahan no.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&amp; 2.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Contoh: soya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lechitin,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bawang  goreng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63242" y="6115303"/>
            <a:ext cx="578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*) </a:t>
            </a:r>
            <a:r>
              <a:rPr dirty="0">
                <a:latin typeface="Calibri"/>
                <a:cs typeface="Calibri"/>
              </a:rPr>
              <a:t>Bisa </a:t>
            </a:r>
            <a:r>
              <a:rPr spc="-10" dirty="0">
                <a:latin typeface="Calibri"/>
                <a:cs typeface="Calibri"/>
              </a:rPr>
              <a:t>dilihat </a:t>
            </a:r>
            <a:r>
              <a:rPr spc="-5" dirty="0">
                <a:latin typeface="Calibri"/>
                <a:cs typeface="Calibri"/>
              </a:rPr>
              <a:t>di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www.halalmui.org</a:t>
            </a:r>
            <a:r>
              <a:rPr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pc="-5" dirty="0">
                <a:latin typeface="Calibri"/>
                <a:cs typeface="Calibri"/>
              </a:rPr>
              <a:t>pada </a:t>
            </a:r>
            <a:r>
              <a:rPr dirty="0">
                <a:latin typeface="Calibri"/>
                <a:cs typeface="Calibri"/>
              </a:rPr>
              <a:t>menu </a:t>
            </a:r>
            <a:r>
              <a:rPr spc="-10" dirty="0">
                <a:latin typeface="Calibri"/>
                <a:cs typeface="Calibri"/>
              </a:rPr>
              <a:t>sertifikasi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halal</a:t>
            </a:r>
            <a:endParaRPr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5B251597-5EB0-4538-96B8-E05141CCD23E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73E4120-E704-4658-B21D-053B8D131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DADD870-D576-4865-ABD1-9B4895E1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CE86AD3-0AAD-4FBA-866B-EF443EABEC66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8CE83F1B-3AB9-40B8-B3F7-4F0C83008ABF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4E19E12-6A8D-46B4-8C52-315820BC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20A3F5E3-795F-4CC8-A229-D109E88B5E0A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212" y="736444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95095" marR="5080" indent="-117475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Contoh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Hasil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Printscreen  Pencarian Produk</a:t>
            </a:r>
            <a:r>
              <a:rPr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Halal</a:t>
            </a:r>
          </a:p>
        </p:txBody>
      </p:sp>
      <p:sp>
        <p:nvSpPr>
          <p:cNvPr id="3" name="object 3"/>
          <p:cNvSpPr/>
          <p:nvPr/>
        </p:nvSpPr>
        <p:spPr>
          <a:xfrm>
            <a:off x="2165604" y="1624583"/>
            <a:ext cx="3589020" cy="450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0" y="1627632"/>
            <a:ext cx="3893820" cy="450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E5BD5F1C-47FE-4010-8BFB-4525F8F64E4B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D65AECC7-A5A6-4741-AD5F-EC038E9CA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846443F-A528-4F60-9225-9CDB4D758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6BDD5B9-6117-4C96-B31F-6673F6291558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2692F157-8D12-46D1-A7FA-D4E743FB16A4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DD89F3DA-F50F-46F2-956F-F6B3A438F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B4E09882-7A38-4B15-8795-22E2FF41545A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033" y="356361"/>
            <a:ext cx="613092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Sertifikat </a:t>
            </a:r>
            <a:r>
              <a:rPr sz="2400" dirty="0">
                <a:latin typeface="Calibri"/>
                <a:cs typeface="Calibri"/>
              </a:rPr>
              <a:t>Halal </a:t>
            </a:r>
            <a:r>
              <a:rPr sz="2400" spc="-10" dirty="0">
                <a:latin typeface="Calibri"/>
                <a:cs typeface="Calibri"/>
              </a:rPr>
              <a:t>yang Diterbitkan </a:t>
            </a:r>
            <a:r>
              <a:rPr sz="2400" dirty="0">
                <a:latin typeface="Calibri"/>
                <a:cs typeface="Calibri"/>
              </a:rPr>
              <a:t>oleh Selain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1" y="1334771"/>
            <a:ext cx="8226425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algn="ctr"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LIST OF </a:t>
            </a:r>
            <a:r>
              <a:rPr sz="2000" b="1" spc="-10" dirty="0">
                <a:latin typeface="Calibri"/>
                <a:cs typeface="Calibri"/>
              </a:rPr>
              <a:t>APPROVED </a:t>
            </a:r>
            <a:r>
              <a:rPr sz="2000" b="1" spc="-5" dirty="0">
                <a:latin typeface="Calibri"/>
                <a:cs typeface="Calibri"/>
              </a:rPr>
              <a:t>FOREIGN </a:t>
            </a:r>
            <a:r>
              <a:rPr sz="2000" b="1" dirty="0">
                <a:latin typeface="Calibri"/>
                <a:cs typeface="Calibri"/>
              </a:rPr>
              <a:t>HALAL </a:t>
            </a:r>
            <a:r>
              <a:rPr sz="2000" b="1" spc="-15" dirty="0">
                <a:latin typeface="Calibri"/>
                <a:cs typeface="Calibri"/>
              </a:rPr>
              <a:t>CERTIFICATION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BODIES</a:t>
            </a:r>
            <a:endParaRPr sz="2000">
              <a:latin typeface="Calibri"/>
              <a:cs typeface="Calibri"/>
            </a:endParaRPr>
          </a:p>
          <a:p>
            <a:pPr marL="350520" marR="5715" indent="-338455" algn="just">
              <a:spcBef>
                <a:spcPts val="1680"/>
              </a:spcBef>
              <a:buAutoNum type="arabicPeriod"/>
              <a:tabLst>
                <a:tab pos="351155" algn="l"/>
              </a:tabLst>
            </a:pPr>
            <a:r>
              <a:rPr sz="2000" spc="-5" dirty="0">
                <a:latin typeface="Calibri"/>
                <a:cs typeface="Calibri"/>
              </a:rPr>
              <a:t>LPPOM </a:t>
            </a:r>
            <a:r>
              <a:rPr sz="2000" dirty="0">
                <a:latin typeface="Calibri"/>
                <a:cs typeface="Calibri"/>
              </a:rPr>
              <a:t>MUI </a:t>
            </a:r>
            <a:r>
              <a:rPr sz="2000" spc="-10" dirty="0">
                <a:latin typeface="Calibri"/>
                <a:cs typeface="Calibri"/>
              </a:rPr>
              <a:t>mengakui Sertifikat </a:t>
            </a:r>
            <a:r>
              <a:rPr sz="2000" dirty="0">
                <a:latin typeface="Calibri"/>
                <a:cs typeface="Calibri"/>
              </a:rPr>
              <a:t>Halal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15" dirty="0">
                <a:latin typeface="Calibri"/>
                <a:cs typeface="Calibri"/>
              </a:rPr>
              <a:t>dikeluarkan </a:t>
            </a:r>
            <a:r>
              <a:rPr sz="2000" spc="-5" dirty="0">
                <a:latin typeface="Calibri"/>
                <a:cs typeface="Calibri"/>
              </a:rPr>
              <a:t>oleh </a:t>
            </a:r>
            <a:r>
              <a:rPr sz="2000" spc="-10" dirty="0">
                <a:latin typeface="Calibri"/>
                <a:cs typeface="Calibri"/>
              </a:rPr>
              <a:t>Lembaga  </a:t>
            </a:r>
            <a:r>
              <a:rPr sz="2000" spc="-5" dirty="0">
                <a:latin typeface="Calibri"/>
                <a:cs typeface="Calibri"/>
              </a:rPr>
              <a:t>Sertifikasi Halal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disetujui untuk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b="1" spc="-10" dirty="0">
                <a:latin typeface="Calibri"/>
                <a:cs typeface="Calibri"/>
              </a:rPr>
              <a:t>yang diproduksi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negara  </a:t>
            </a:r>
            <a:r>
              <a:rPr sz="2000" spc="-5" dirty="0">
                <a:latin typeface="Calibri"/>
                <a:cs typeface="Calibri"/>
              </a:rPr>
              <a:t>dimana lembaga sertifikasi halal </a:t>
            </a:r>
            <a:r>
              <a:rPr sz="2000" spc="-10" dirty="0">
                <a:latin typeface="Calibri"/>
                <a:cs typeface="Calibri"/>
              </a:rPr>
              <a:t>tersebut berada (kecuali </a:t>
            </a:r>
            <a:r>
              <a:rPr sz="2000" dirty="0">
                <a:latin typeface="Calibri"/>
                <a:cs typeface="Calibri"/>
              </a:rPr>
              <a:t>SH </a:t>
            </a:r>
            <a:r>
              <a:rPr sz="2000" spc="-5" dirty="0">
                <a:latin typeface="Calibri"/>
                <a:cs typeface="Calibri"/>
              </a:rPr>
              <a:t>dari lembaga  sertifikasi halal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Eropa berlaku </a:t>
            </a:r>
            <a:r>
              <a:rPr sz="2000" spc="-5" dirty="0">
                <a:latin typeface="Calibri"/>
                <a:cs typeface="Calibri"/>
              </a:rPr>
              <a:t>untuk produk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spc="-5" dirty="0">
                <a:latin typeface="Calibri"/>
                <a:cs typeface="Calibri"/>
              </a:rPr>
              <a:t>diproduksi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Eropa).</a:t>
            </a:r>
            <a:endParaRPr sz="2000">
              <a:latin typeface="Calibri"/>
              <a:cs typeface="Calibri"/>
            </a:endParaRPr>
          </a:p>
          <a:p>
            <a:pPr marL="350520" indent="-338455" algn="just">
              <a:spcBef>
                <a:spcPts val="600"/>
              </a:spcBef>
              <a:buAutoNum type="arabicPeriod"/>
              <a:tabLst>
                <a:tab pos="351155" algn="l"/>
              </a:tabLst>
            </a:pPr>
            <a:r>
              <a:rPr sz="2000" dirty="0">
                <a:latin typeface="Calibri"/>
                <a:cs typeface="Calibri"/>
              </a:rPr>
              <a:t>LPPOM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masih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memungkinkan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meminta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dokumen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pendukung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lainnya</a:t>
            </a:r>
            <a:endParaRPr sz="2000">
              <a:latin typeface="Calibri"/>
              <a:cs typeface="Calibri"/>
            </a:endParaRPr>
          </a:p>
          <a:p>
            <a:pPr marL="350520" algn="just"/>
            <a:r>
              <a:rPr sz="2000" spc="-5" dirty="0">
                <a:latin typeface="Calibri"/>
                <a:cs typeface="Calibri"/>
              </a:rPr>
              <a:t>untuk mengklarifikasi titik kritis </a:t>
            </a:r>
            <a:r>
              <a:rPr sz="2000" spc="-10" dirty="0">
                <a:latin typeface="Calibri"/>
                <a:cs typeface="Calibri"/>
              </a:rPr>
              <a:t>produk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tertentu.</a:t>
            </a:r>
            <a:endParaRPr sz="2000">
              <a:latin typeface="Calibri"/>
              <a:cs typeface="Calibri"/>
            </a:endParaRPr>
          </a:p>
          <a:p>
            <a:pPr marL="350520" marR="7620" indent="-338455" algn="just">
              <a:spcBef>
                <a:spcPts val="600"/>
              </a:spcBef>
              <a:buAutoNum type="arabicPeriod" startAt="3"/>
              <a:tabLst>
                <a:tab pos="351155" algn="l"/>
              </a:tabLst>
            </a:pPr>
            <a:r>
              <a:rPr sz="2000" dirty="0">
                <a:latin typeface="Calibri"/>
                <a:cs typeface="Calibri"/>
              </a:rPr>
              <a:t>Masa </a:t>
            </a:r>
            <a:r>
              <a:rPr sz="2000" spc="-10" dirty="0">
                <a:latin typeface="Calibri"/>
                <a:cs typeface="Calibri"/>
              </a:rPr>
              <a:t>efektif </a:t>
            </a:r>
            <a:r>
              <a:rPr sz="2000" spc="-15" dirty="0">
                <a:latin typeface="Calibri"/>
                <a:cs typeface="Calibri"/>
              </a:rPr>
              <a:t>berlakunya </a:t>
            </a:r>
            <a:r>
              <a:rPr sz="2000" spc="-5" dirty="0">
                <a:latin typeface="Calibri"/>
                <a:cs typeface="Calibri"/>
              </a:rPr>
              <a:t>persetujuan </a:t>
            </a:r>
            <a:r>
              <a:rPr sz="2000" spc="-10" dirty="0">
                <a:latin typeface="Calibri"/>
                <a:cs typeface="Calibri"/>
              </a:rPr>
              <a:t>Lembaga </a:t>
            </a:r>
            <a:r>
              <a:rPr sz="2000" spc="-5" dirty="0">
                <a:latin typeface="Calibri"/>
                <a:cs typeface="Calibri"/>
              </a:rPr>
              <a:t>Sertifikasi </a:t>
            </a:r>
            <a:r>
              <a:rPr sz="2000" dirty="0">
                <a:latin typeface="Calibri"/>
                <a:cs typeface="Calibri"/>
              </a:rPr>
              <a:t>adalah 2 </a:t>
            </a:r>
            <a:r>
              <a:rPr sz="2000" spc="-10" dirty="0">
                <a:latin typeface="Calibri"/>
                <a:cs typeface="Calibri"/>
              </a:rPr>
              <a:t>tahun  </a:t>
            </a:r>
            <a:r>
              <a:rPr sz="2000" spc="-5" dirty="0">
                <a:latin typeface="Calibri"/>
                <a:cs typeface="Calibri"/>
              </a:rPr>
              <a:t>dan lembaga </a:t>
            </a:r>
            <a:r>
              <a:rPr sz="2000" spc="-10" dirty="0">
                <a:latin typeface="Calibri"/>
                <a:cs typeface="Calibri"/>
              </a:rPr>
              <a:t>tersebut </a:t>
            </a:r>
            <a:r>
              <a:rPr sz="2000" spc="-5" dirty="0">
                <a:latin typeface="Calibri"/>
                <a:cs typeface="Calibri"/>
              </a:rPr>
              <a:t>dimonitoring/dievaluasi </a:t>
            </a:r>
            <a:r>
              <a:rPr sz="2000" spc="-10" dirty="0">
                <a:latin typeface="Calibri"/>
                <a:cs typeface="Calibri"/>
              </a:rPr>
              <a:t>sekali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tahun.</a:t>
            </a:r>
            <a:endParaRPr sz="2000">
              <a:latin typeface="Calibri"/>
              <a:cs typeface="Calibri"/>
            </a:endParaRPr>
          </a:p>
          <a:p>
            <a:pPr marL="350520" indent="-338455" algn="just">
              <a:spcBef>
                <a:spcPts val="600"/>
              </a:spcBef>
              <a:buAutoNum type="arabicPeriod" startAt="3"/>
              <a:tabLst>
                <a:tab pos="351155" algn="l"/>
              </a:tabLst>
            </a:pPr>
            <a:r>
              <a:rPr sz="2000" dirty="0">
                <a:latin typeface="Calibri"/>
                <a:cs typeface="Calibri"/>
              </a:rPr>
              <a:t>Ada 45 </a:t>
            </a:r>
            <a:r>
              <a:rPr sz="2000" spc="-10" dirty="0">
                <a:latin typeface="Calibri"/>
                <a:cs typeface="Calibri"/>
              </a:rPr>
              <a:t>Lembaga Sertifikasi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dirty="0">
                <a:latin typeface="Calibri"/>
                <a:cs typeface="Calibri"/>
              </a:rPr>
              <a:t>26 </a:t>
            </a:r>
            <a:r>
              <a:rPr sz="2000" spc="-15" dirty="0">
                <a:latin typeface="Calibri"/>
                <a:cs typeface="Calibri"/>
              </a:rPr>
              <a:t>negara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disetujui oleh </a:t>
            </a:r>
            <a:r>
              <a:rPr sz="2000" dirty="0">
                <a:latin typeface="Calibri"/>
                <a:cs typeface="Calibri"/>
              </a:rPr>
              <a:t>LPPOM MUI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01675" lvl="1" indent="-351790">
              <a:spcBef>
                <a:spcPts val="5"/>
              </a:spcBef>
              <a:buFont typeface="Wingdings"/>
              <a:buChar char=""/>
              <a:tabLst>
                <a:tab pos="701675" algn="l"/>
                <a:tab pos="702310" algn="l"/>
              </a:tabLst>
            </a:pPr>
            <a:r>
              <a:rPr sz="2000" i="1" spc="-5" dirty="0">
                <a:latin typeface="Calibri"/>
                <a:cs typeface="Calibri"/>
              </a:rPr>
              <a:t>Slaughtering </a:t>
            </a:r>
            <a:r>
              <a:rPr sz="2000" dirty="0">
                <a:latin typeface="Calibri"/>
                <a:cs typeface="Calibri"/>
              </a:rPr>
              <a:t>/ </a:t>
            </a:r>
            <a:r>
              <a:rPr sz="2000" spc="-10" dirty="0">
                <a:latin typeface="Calibri"/>
                <a:cs typeface="Calibri"/>
              </a:rPr>
              <a:t>Penyembelihan </a:t>
            </a:r>
            <a:r>
              <a:rPr sz="2000" dirty="0">
                <a:latin typeface="Calibri"/>
                <a:cs typeface="Calibri"/>
              </a:rPr>
              <a:t>(36 </a:t>
            </a:r>
            <a:r>
              <a:rPr sz="2000" spc="-10" dirty="0">
                <a:latin typeface="Calibri"/>
                <a:cs typeface="Calibri"/>
              </a:rPr>
              <a:t>Lembaga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Sertifikasi)</a:t>
            </a:r>
            <a:endParaRPr sz="2000">
              <a:latin typeface="Calibri"/>
              <a:cs typeface="Calibri"/>
            </a:endParaRPr>
          </a:p>
          <a:p>
            <a:pPr marL="701675" lvl="1" indent="-351790">
              <a:buFont typeface="Wingdings"/>
              <a:buChar char=""/>
              <a:tabLst>
                <a:tab pos="701675" algn="l"/>
                <a:tab pos="702310" algn="l"/>
              </a:tabLst>
            </a:pPr>
            <a:r>
              <a:rPr sz="2000" i="1" dirty="0">
                <a:latin typeface="Calibri"/>
                <a:cs typeface="Calibri"/>
              </a:rPr>
              <a:t>Raw </a:t>
            </a:r>
            <a:r>
              <a:rPr sz="2000" i="1" spc="-5" dirty="0">
                <a:latin typeface="Calibri"/>
                <a:cs typeface="Calibri"/>
              </a:rPr>
              <a:t>Material </a:t>
            </a:r>
            <a:r>
              <a:rPr sz="2000" dirty="0">
                <a:latin typeface="Calibri"/>
                <a:cs typeface="Calibri"/>
              </a:rPr>
              <a:t>/ Bahan </a:t>
            </a:r>
            <a:r>
              <a:rPr sz="2000" spc="-5" dirty="0">
                <a:latin typeface="Calibri"/>
                <a:cs typeface="Calibri"/>
              </a:rPr>
              <a:t>Baku </a:t>
            </a:r>
            <a:r>
              <a:rPr sz="2000" dirty="0">
                <a:latin typeface="Calibri"/>
                <a:cs typeface="Calibri"/>
              </a:rPr>
              <a:t>(38 </a:t>
            </a:r>
            <a:r>
              <a:rPr sz="2000" spc="-10" dirty="0">
                <a:latin typeface="Calibri"/>
                <a:cs typeface="Calibri"/>
              </a:rPr>
              <a:t>Lembaga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Sertifikasi)</a:t>
            </a:r>
            <a:endParaRPr sz="2000">
              <a:latin typeface="Calibri"/>
              <a:cs typeface="Calibri"/>
            </a:endParaRPr>
          </a:p>
          <a:p>
            <a:pPr marL="701675" lvl="1" indent="-351790">
              <a:buFont typeface="Wingdings"/>
              <a:buChar char=""/>
              <a:tabLst>
                <a:tab pos="701675" algn="l"/>
                <a:tab pos="702310" algn="l"/>
              </a:tabLst>
            </a:pPr>
            <a:r>
              <a:rPr sz="2000" i="1" spc="-5" dirty="0">
                <a:latin typeface="Calibri"/>
                <a:cs typeface="Calibri"/>
              </a:rPr>
              <a:t>Flavour </a:t>
            </a:r>
            <a:r>
              <a:rPr sz="2000" dirty="0">
                <a:latin typeface="Calibri"/>
                <a:cs typeface="Calibri"/>
              </a:rPr>
              <a:t>(17 </a:t>
            </a:r>
            <a:r>
              <a:rPr sz="2000" spc="-10" dirty="0">
                <a:latin typeface="Calibri"/>
                <a:cs typeface="Calibri"/>
              </a:rPr>
              <a:t>Lembaga Sertifikasi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0520" indent="-338455">
              <a:spcBef>
                <a:spcPts val="600"/>
              </a:spcBef>
              <a:buAutoNum type="arabicPeriod" startAt="3"/>
              <a:tabLst>
                <a:tab pos="350520" algn="l"/>
                <a:tab pos="35115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Update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Mei 2019 </a:t>
            </a:r>
            <a:r>
              <a:rPr sz="2000" spc="-10" dirty="0">
                <a:latin typeface="Calibri"/>
                <a:cs typeface="Calibri"/>
              </a:rPr>
              <a:t>(terdapat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website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www.halalmui.org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menu</a:t>
            </a:r>
            <a:endParaRPr sz="2000">
              <a:latin typeface="Calibri"/>
              <a:cs typeface="Calibri"/>
            </a:endParaRPr>
          </a:p>
          <a:p>
            <a:pPr marL="350520"/>
            <a:r>
              <a:rPr sz="2000" spc="-5" dirty="0">
                <a:latin typeface="Calibri"/>
                <a:cs typeface="Calibri"/>
              </a:rPr>
              <a:t>sertifikasi halal, submenu </a:t>
            </a:r>
            <a:r>
              <a:rPr sz="2000" spc="-10" dirty="0">
                <a:latin typeface="Calibri"/>
                <a:cs typeface="Calibri"/>
              </a:rPr>
              <a:t>Daftar Lembaga Sertifikasi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Halal)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53EF366C-AE1E-494D-A79A-931050F52043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8E6F9DA4-269E-473E-B13F-BED948238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EFF24B3-1D45-4B89-A537-FE496F295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1F2313E-6835-408E-9CA6-4DD4D2431DE6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C34B1B15-EC1C-4344-A908-536099685796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B3E19646-2DEA-40DD-B993-DD27D648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64999D04-7756-4080-8C47-CFCC8BEFD804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F5AA4B-3F4B-429F-A1F7-85331F458238}"/>
              </a:ext>
            </a:extLst>
          </p:cNvPr>
          <p:cNvSpPr txBox="1">
            <a:spLocks/>
          </p:cNvSpPr>
          <p:nvPr/>
        </p:nvSpPr>
        <p:spPr>
          <a:xfrm>
            <a:off x="1221337" y="5533428"/>
            <a:ext cx="4576845" cy="517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Myriad Pro" panose="020B0503030403020204" pitchFamily="34" charset="0"/>
                <a:hlinkClick r:id="rId2"/>
              </a:rPr>
              <a:t>nat.nasori@physics.its.id</a:t>
            </a:r>
            <a:endParaRPr lang="en-US" sz="20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ID" sz="2000" dirty="0">
                <a:solidFill>
                  <a:prstClr val="black"/>
                </a:solidFill>
                <a:latin typeface="Myriad Pro" panose="020B0503030403020204" pitchFamily="34" charset="0"/>
              </a:rPr>
              <a:t>Hp. +6282132168699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32836D0E-2ECE-4517-85F6-E99A3DF71CED}"/>
              </a:ext>
            </a:extLst>
          </p:cNvPr>
          <p:cNvGrpSpPr/>
          <p:nvPr/>
        </p:nvGrpSpPr>
        <p:grpSpPr>
          <a:xfrm>
            <a:off x="1126671" y="3815317"/>
            <a:ext cx="2397521" cy="1350071"/>
            <a:chOff x="1292005" y="4678354"/>
            <a:chExt cx="2397521" cy="1350071"/>
          </a:xfrm>
        </p:grpSpPr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CCCE9009-60B8-43E9-BFF1-4D86C2944788}"/>
                </a:ext>
              </a:extLst>
            </p:cNvPr>
            <p:cNvGrpSpPr/>
            <p:nvPr/>
          </p:nvGrpSpPr>
          <p:grpSpPr>
            <a:xfrm>
              <a:off x="1386671" y="5196420"/>
              <a:ext cx="2220909" cy="832005"/>
              <a:chOff x="343482" y="5261079"/>
              <a:chExt cx="2220909" cy="832005"/>
            </a:xfrm>
          </p:grpSpPr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A0C4CA1F-1B92-470D-B87D-2C6D6EB4F0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3482" y="5261079"/>
                <a:ext cx="385574" cy="383702"/>
              </a:xfrm>
              <a:prstGeom prst="rect">
                <a:avLst/>
              </a:prstGeom>
            </p:spPr>
          </p:pic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D22213B9-0124-474D-9896-760F6DF9F097}"/>
                  </a:ext>
                </a:extLst>
              </p:cNvPr>
              <p:cNvSpPr txBox="1"/>
              <p:nvPr/>
            </p:nvSpPr>
            <p:spPr>
              <a:xfrm>
                <a:off x="699457" y="5261079"/>
                <a:ext cx="1864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>
                    <a:solidFill>
                      <a:prstClr val="black"/>
                    </a:solidFill>
                    <a:latin typeface="Calibri"/>
                  </a:rPr>
                  <a:t>anas_bachtiarsaja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2" name="Picture 10">
                <a:extLst>
                  <a:ext uri="{FF2B5EF4-FFF2-40B4-BE49-F238E27FC236}">
                    <a16:creationId xmlns:a16="http://schemas.microsoft.com/office/drawing/2014/main" id="{AFF5200D-94D1-439D-959C-917C9076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474" y="5723752"/>
                <a:ext cx="382582" cy="359764"/>
              </a:xfrm>
              <a:prstGeom prst="rect">
                <a:avLst/>
              </a:prstGeom>
            </p:spPr>
          </p:pic>
          <p:sp>
            <p:nvSpPr>
              <p:cNvPr id="13" name="TextBox 49">
                <a:extLst>
                  <a:ext uri="{FF2B5EF4-FFF2-40B4-BE49-F238E27FC236}">
                    <a16:creationId xmlns:a16="http://schemas.microsoft.com/office/drawing/2014/main" id="{F4CF4857-8FE5-424B-9250-C53105C6F9D3}"/>
                  </a:ext>
                </a:extLst>
              </p:cNvPr>
              <p:cNvSpPr txBox="1"/>
              <p:nvPr/>
            </p:nvSpPr>
            <p:spPr>
              <a:xfrm>
                <a:off x="787836" y="5723752"/>
                <a:ext cx="1440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>
                    <a:solidFill>
                      <a:prstClr val="black"/>
                    </a:solidFill>
                    <a:latin typeface="Calibri"/>
                  </a:rPr>
                  <a:t>anas</a:t>
                </a: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800" dirty="0" err="1">
                    <a:solidFill>
                      <a:prstClr val="black"/>
                    </a:solidFill>
                    <a:latin typeface="Calibri"/>
                  </a:rPr>
                  <a:t>bachtiar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8" name="Gambar 7">
              <a:extLst>
                <a:ext uri="{FF2B5EF4-FFF2-40B4-BE49-F238E27FC236}">
                  <a16:creationId xmlns:a16="http://schemas.microsoft.com/office/drawing/2014/main" id="{83DE9C36-2224-4567-A089-95B4AB8F7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05" y="4680254"/>
              <a:ext cx="574906" cy="3996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D3FE05-CB2C-4DF4-BBC8-AA4F08391F4C}"/>
                </a:ext>
              </a:extLst>
            </p:cNvPr>
            <p:cNvSpPr txBox="1"/>
            <p:nvPr/>
          </p:nvSpPr>
          <p:spPr>
            <a:xfrm>
              <a:off x="1866911" y="4678354"/>
              <a:ext cx="182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Kang Anas </a:t>
              </a:r>
              <a:r>
                <a:rPr lang="en-US" sz="1800" dirty="0" err="1">
                  <a:solidFill>
                    <a:prstClr val="black"/>
                  </a:solidFill>
                  <a:latin typeface="Calibri"/>
                </a:rPr>
                <a:t>D’lopo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F136ECC2-4E60-4147-A6E9-973677212513}"/>
              </a:ext>
            </a:extLst>
          </p:cNvPr>
          <p:cNvGrpSpPr/>
          <p:nvPr/>
        </p:nvGrpSpPr>
        <p:grpSpPr>
          <a:xfrm>
            <a:off x="931190" y="657297"/>
            <a:ext cx="3187250" cy="2700297"/>
            <a:chOff x="-10054529" y="2928723"/>
            <a:chExt cx="3187250" cy="2700297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C59E881A-4754-412F-959F-58A3129294B2}"/>
                </a:ext>
              </a:extLst>
            </p:cNvPr>
            <p:cNvGrpSpPr/>
            <p:nvPr/>
          </p:nvGrpSpPr>
          <p:grpSpPr>
            <a:xfrm>
              <a:off x="-10054529" y="2928723"/>
              <a:ext cx="3187250" cy="2700297"/>
              <a:chOff x="670747" y="1400775"/>
              <a:chExt cx="3187250" cy="2700297"/>
            </a:xfrm>
          </p:grpSpPr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1D2123D8-082D-41B9-AEF5-F473A5D120F6}"/>
                  </a:ext>
                </a:extLst>
              </p:cNvPr>
              <p:cNvSpPr/>
              <p:nvPr/>
            </p:nvSpPr>
            <p:spPr>
              <a:xfrm>
                <a:off x="1000027" y="1400775"/>
                <a:ext cx="2507260" cy="223396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4C22487C-8326-4473-8142-3BDCE3D3978A}"/>
                  </a:ext>
                </a:extLst>
              </p:cNvPr>
              <p:cNvSpPr/>
              <p:nvPr/>
            </p:nvSpPr>
            <p:spPr>
              <a:xfrm>
                <a:off x="1350737" y="1637170"/>
                <a:ext cx="2507260" cy="2233968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52">
                <a:extLst>
                  <a:ext uri="{FF2B5EF4-FFF2-40B4-BE49-F238E27FC236}">
                    <a16:creationId xmlns:a16="http://schemas.microsoft.com/office/drawing/2014/main" id="{3A8406A3-D6D8-4E89-B37D-BC3D9694B6D2}"/>
                  </a:ext>
                </a:extLst>
              </p:cNvPr>
              <p:cNvSpPr/>
              <p:nvPr/>
            </p:nvSpPr>
            <p:spPr>
              <a:xfrm>
                <a:off x="670747" y="1867104"/>
                <a:ext cx="2507260" cy="2233968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AB13449-E06E-457C-B7A6-CF81B982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12159" y="3303952"/>
              <a:ext cx="1950632" cy="2144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Kotak Teks 19">
            <a:extLst>
              <a:ext uri="{FF2B5EF4-FFF2-40B4-BE49-F238E27FC236}">
                <a16:creationId xmlns:a16="http://schemas.microsoft.com/office/drawing/2014/main" id="{994B88CD-EA05-48D6-9C04-3E5368685D22}"/>
              </a:ext>
            </a:extLst>
          </p:cNvPr>
          <p:cNvSpPr txBox="1"/>
          <p:nvPr/>
        </p:nvSpPr>
        <p:spPr>
          <a:xfrm>
            <a:off x="4105740" y="3556012"/>
            <a:ext cx="5540916" cy="1774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l" fontAlgn="auto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Courses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Penyelia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Badan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2021</a:t>
            </a:r>
          </a:p>
          <a:p>
            <a:pPr marL="342900" indent="-34290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Calon auditor Halal Badan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(BPJPH)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Kementrian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2020</a:t>
            </a:r>
          </a:p>
          <a:p>
            <a:pPr marL="342900" indent="-342900" algn="l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BPOM MUI Jawa Timur 2019</a:t>
            </a:r>
          </a:p>
        </p:txBody>
      </p:sp>
      <p:sp>
        <p:nvSpPr>
          <p:cNvPr id="21" name="Kotak Teks 20">
            <a:extLst>
              <a:ext uri="{FF2B5EF4-FFF2-40B4-BE49-F238E27FC236}">
                <a16:creationId xmlns:a16="http://schemas.microsoft.com/office/drawing/2014/main" id="{948A69AF-4EE0-479D-9DC0-A95A9F543D57}"/>
              </a:ext>
            </a:extLst>
          </p:cNvPr>
          <p:cNvSpPr txBox="1"/>
          <p:nvPr/>
        </p:nvSpPr>
        <p:spPr>
          <a:xfrm>
            <a:off x="4319598" y="713935"/>
            <a:ext cx="5871158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Dr.rer.nat. Nasori,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S.Si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M.Si.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Birthday: 1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0/02/1981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Birthplace: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Madiun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Employment: Physics Dept., ITS Surabaya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de-DE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Dukuh Kupang Barat 13/3 Surabaya 60225 East Java, Indonesia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1D2179AF-A4B9-4515-AE63-F97AD69E976E}"/>
              </a:ext>
            </a:extLst>
          </p:cNvPr>
          <p:cNvGrpSpPr/>
          <p:nvPr/>
        </p:nvGrpSpPr>
        <p:grpSpPr>
          <a:xfrm>
            <a:off x="-144162" y="-846747"/>
            <a:ext cx="12797060" cy="7521866"/>
            <a:chOff x="-144162" y="-663866"/>
            <a:chExt cx="12797060" cy="7521866"/>
          </a:xfrm>
        </p:grpSpPr>
        <p:pic>
          <p:nvPicPr>
            <p:cNvPr id="23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9B28F4C-4CD7-4A6B-9122-C2381CBA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24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AA17735-7B2D-4127-803A-8F9621A5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DFA564F3-F32B-4B51-A001-949E8608A236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415D1D77-8F9B-464D-B02B-981B21FCF587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60984ACB-3B33-4F95-B93C-2236FA578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2CA4BDF9-CF91-4FD4-9CAB-15673BCD2519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4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2044" y="573024"/>
            <a:ext cx="1940052" cy="12298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4495" y="624841"/>
            <a:ext cx="1839674" cy="113118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4927" y="3509009"/>
            <a:ext cx="292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006600"/>
                </a:solidFill>
                <a:latin typeface="Verdana"/>
                <a:cs typeface="Verdana"/>
              </a:rPr>
              <a:t>Persyaratan logo</a:t>
            </a:r>
            <a:r>
              <a:rPr b="1" spc="-70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006600"/>
                </a:solidFill>
                <a:latin typeface="Verdana"/>
                <a:cs typeface="Verdana"/>
              </a:rPr>
              <a:t>halal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"/>
            <a:ext cx="5926836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0"/>
            <a:ext cx="5551931" cy="685799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7162" y="3582161"/>
            <a:ext cx="4419600" cy="609600"/>
          </a:xfrm>
          <a:custGeom>
            <a:avLst/>
            <a:gdLst/>
            <a:ahLst/>
            <a:cxnLst/>
            <a:rect l="l" t="t" r="r" b="b"/>
            <a:pathLst>
              <a:path w="4419600" h="609600">
                <a:moveTo>
                  <a:pt x="0" y="609600"/>
                </a:moveTo>
                <a:lnTo>
                  <a:pt x="4419600" y="609600"/>
                </a:lnTo>
                <a:lnTo>
                  <a:pt x="441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3884677"/>
            <a:ext cx="3581400" cy="1905"/>
          </a:xfrm>
          <a:custGeom>
            <a:avLst/>
            <a:gdLst/>
            <a:ahLst/>
            <a:cxnLst/>
            <a:rect l="l" t="t" r="r" b="b"/>
            <a:pathLst>
              <a:path w="3581400" h="1904">
                <a:moveTo>
                  <a:pt x="0" y="0"/>
                </a:moveTo>
                <a:lnTo>
                  <a:pt x="3581400" y="1524"/>
                </a:lnTo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7162" y="1939289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7162" y="1939289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8489" y="4953761"/>
            <a:ext cx="728980" cy="152400"/>
          </a:xfrm>
          <a:custGeom>
            <a:avLst/>
            <a:gdLst/>
            <a:ahLst/>
            <a:cxnLst/>
            <a:rect l="l" t="t" r="r" b="b"/>
            <a:pathLst>
              <a:path w="728980" h="152400">
                <a:moveTo>
                  <a:pt x="0" y="152400"/>
                </a:moveTo>
                <a:lnTo>
                  <a:pt x="728472" y="152400"/>
                </a:lnTo>
                <a:lnTo>
                  <a:pt x="72847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8489" y="4953761"/>
            <a:ext cx="728980" cy="152400"/>
          </a:xfrm>
          <a:custGeom>
            <a:avLst/>
            <a:gdLst/>
            <a:ahLst/>
            <a:cxnLst/>
            <a:rect l="l" t="t" r="r" b="b"/>
            <a:pathLst>
              <a:path w="728980" h="152400">
                <a:moveTo>
                  <a:pt x="0" y="152400"/>
                </a:moveTo>
                <a:lnTo>
                  <a:pt x="728472" y="152400"/>
                </a:lnTo>
                <a:lnTo>
                  <a:pt x="72847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3E7624F6-E24C-47FA-A9D6-0FCECAD2F9D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DAC98D07-A4A7-4DFA-9C2C-A380E13D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554AD40-3A4C-42C5-A746-FF49EF60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745E108E-1401-4081-8283-5479C3620DD5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577610F4-895B-4984-B5B0-34422916EAC8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19355C02-C399-4F93-A074-30EF66DB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C5F92AD7-2318-4A11-93D2-05F511564877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068322"/>
            <a:ext cx="4379976" cy="57134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3339" y="2590800"/>
            <a:ext cx="1546860" cy="457200"/>
          </a:xfrm>
          <a:custGeom>
            <a:avLst/>
            <a:gdLst/>
            <a:ahLst/>
            <a:cxnLst/>
            <a:rect l="l" t="t" r="r" b="b"/>
            <a:pathLst>
              <a:path w="1546860" h="457200">
                <a:moveTo>
                  <a:pt x="0" y="228600"/>
                </a:moveTo>
                <a:lnTo>
                  <a:pt x="12462" y="187512"/>
                </a:lnTo>
                <a:lnTo>
                  <a:pt x="48393" y="148839"/>
                </a:lnTo>
                <a:lnTo>
                  <a:pt x="105607" y="113227"/>
                </a:lnTo>
                <a:lnTo>
                  <a:pt x="141512" y="96770"/>
                </a:lnTo>
                <a:lnTo>
                  <a:pt x="181918" y="81321"/>
                </a:lnTo>
                <a:lnTo>
                  <a:pt x="226552" y="66960"/>
                </a:lnTo>
                <a:lnTo>
                  <a:pt x="275140" y="53768"/>
                </a:lnTo>
                <a:lnTo>
                  <a:pt x="327410" y="41825"/>
                </a:lnTo>
                <a:lnTo>
                  <a:pt x="383088" y="31213"/>
                </a:lnTo>
                <a:lnTo>
                  <a:pt x="441901" y="22012"/>
                </a:lnTo>
                <a:lnTo>
                  <a:pt x="503576" y="14303"/>
                </a:lnTo>
                <a:lnTo>
                  <a:pt x="567839" y="8166"/>
                </a:lnTo>
                <a:lnTo>
                  <a:pt x="634418" y="3683"/>
                </a:lnTo>
                <a:lnTo>
                  <a:pt x="703039" y="934"/>
                </a:lnTo>
                <a:lnTo>
                  <a:pt x="773430" y="0"/>
                </a:lnTo>
                <a:lnTo>
                  <a:pt x="843820" y="934"/>
                </a:lnTo>
                <a:lnTo>
                  <a:pt x="912441" y="3683"/>
                </a:lnTo>
                <a:lnTo>
                  <a:pt x="979020" y="8166"/>
                </a:lnTo>
                <a:lnTo>
                  <a:pt x="1043283" y="14303"/>
                </a:lnTo>
                <a:lnTo>
                  <a:pt x="1104958" y="22012"/>
                </a:lnTo>
                <a:lnTo>
                  <a:pt x="1163771" y="31213"/>
                </a:lnTo>
                <a:lnTo>
                  <a:pt x="1219449" y="41825"/>
                </a:lnTo>
                <a:lnTo>
                  <a:pt x="1271719" y="53768"/>
                </a:lnTo>
                <a:lnTo>
                  <a:pt x="1320307" y="66960"/>
                </a:lnTo>
                <a:lnTo>
                  <a:pt x="1364941" y="81321"/>
                </a:lnTo>
                <a:lnTo>
                  <a:pt x="1405347" y="96770"/>
                </a:lnTo>
                <a:lnTo>
                  <a:pt x="1441252" y="113227"/>
                </a:lnTo>
                <a:lnTo>
                  <a:pt x="1498466" y="148839"/>
                </a:lnTo>
                <a:lnTo>
                  <a:pt x="1534397" y="187512"/>
                </a:lnTo>
                <a:lnTo>
                  <a:pt x="1546860" y="228600"/>
                </a:lnTo>
                <a:lnTo>
                  <a:pt x="1543698" y="249405"/>
                </a:lnTo>
                <a:lnTo>
                  <a:pt x="1519228" y="289365"/>
                </a:lnTo>
                <a:lnTo>
                  <a:pt x="1472383" y="326589"/>
                </a:lnTo>
                <a:lnTo>
                  <a:pt x="1405347" y="360429"/>
                </a:lnTo>
                <a:lnTo>
                  <a:pt x="1364941" y="375878"/>
                </a:lnTo>
                <a:lnTo>
                  <a:pt x="1320307" y="390239"/>
                </a:lnTo>
                <a:lnTo>
                  <a:pt x="1271719" y="403431"/>
                </a:lnTo>
                <a:lnTo>
                  <a:pt x="1219449" y="415374"/>
                </a:lnTo>
                <a:lnTo>
                  <a:pt x="1163771" y="425986"/>
                </a:lnTo>
                <a:lnTo>
                  <a:pt x="1104958" y="435187"/>
                </a:lnTo>
                <a:lnTo>
                  <a:pt x="1043283" y="442896"/>
                </a:lnTo>
                <a:lnTo>
                  <a:pt x="979020" y="449033"/>
                </a:lnTo>
                <a:lnTo>
                  <a:pt x="912441" y="453516"/>
                </a:lnTo>
                <a:lnTo>
                  <a:pt x="843820" y="456265"/>
                </a:lnTo>
                <a:lnTo>
                  <a:pt x="773430" y="457200"/>
                </a:lnTo>
                <a:lnTo>
                  <a:pt x="703039" y="456265"/>
                </a:lnTo>
                <a:lnTo>
                  <a:pt x="634418" y="453516"/>
                </a:lnTo>
                <a:lnTo>
                  <a:pt x="567839" y="449033"/>
                </a:lnTo>
                <a:lnTo>
                  <a:pt x="503576" y="442896"/>
                </a:lnTo>
                <a:lnTo>
                  <a:pt x="441901" y="435187"/>
                </a:lnTo>
                <a:lnTo>
                  <a:pt x="383088" y="425986"/>
                </a:lnTo>
                <a:lnTo>
                  <a:pt x="327410" y="415374"/>
                </a:lnTo>
                <a:lnTo>
                  <a:pt x="275140" y="403431"/>
                </a:lnTo>
                <a:lnTo>
                  <a:pt x="226552" y="390239"/>
                </a:lnTo>
                <a:lnTo>
                  <a:pt x="181918" y="375878"/>
                </a:lnTo>
                <a:lnTo>
                  <a:pt x="141512" y="360429"/>
                </a:lnTo>
                <a:lnTo>
                  <a:pt x="105607" y="343972"/>
                </a:lnTo>
                <a:lnTo>
                  <a:pt x="48393" y="308360"/>
                </a:lnTo>
                <a:lnTo>
                  <a:pt x="12462" y="269687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1065" y="3316985"/>
            <a:ext cx="1758950" cy="598882"/>
          </a:xfrm>
          <a:prstGeom prst="rect">
            <a:avLst/>
          </a:prstGeom>
          <a:solidFill>
            <a:srgbClr val="FFFFFF"/>
          </a:solidFill>
          <a:ln w="25907">
            <a:solidFill>
              <a:srgbClr val="C0504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00380" marR="197485" indent="-295910">
              <a:spcBef>
                <a:spcPts val="350"/>
              </a:spcBef>
            </a:pPr>
            <a:r>
              <a:rPr b="1" spc="-5" dirty="0">
                <a:latin typeface="Verdana"/>
                <a:cs typeface="Verdana"/>
              </a:rPr>
              <a:t>H</a:t>
            </a:r>
            <a:r>
              <a:rPr b="1" spc="5" dirty="0">
                <a:latin typeface="Verdana"/>
                <a:cs typeface="Verdana"/>
              </a:rPr>
              <a:t>y</a:t>
            </a:r>
            <a:r>
              <a:rPr b="1" spc="-5" dirty="0">
                <a:latin typeface="Verdana"/>
                <a:cs typeface="Verdana"/>
              </a:rPr>
              <a:t>d</a:t>
            </a:r>
            <a:r>
              <a:rPr b="1" spc="5" dirty="0">
                <a:latin typeface="Verdana"/>
                <a:cs typeface="Verdana"/>
              </a:rPr>
              <a:t>r</a:t>
            </a:r>
            <a:r>
              <a:rPr b="1" dirty="0">
                <a:latin typeface="Verdana"/>
                <a:cs typeface="Verdana"/>
              </a:rPr>
              <a:t>oly</a:t>
            </a:r>
            <a:r>
              <a:rPr b="1" spc="-5" dirty="0">
                <a:latin typeface="Verdana"/>
                <a:cs typeface="Verdana"/>
              </a:rPr>
              <a:t>sis  Agent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6738" y="2813686"/>
            <a:ext cx="775970" cy="394335"/>
          </a:xfrm>
          <a:custGeom>
            <a:avLst/>
            <a:gdLst/>
            <a:ahLst/>
            <a:cxnLst/>
            <a:rect l="l" t="t" r="r" b="b"/>
            <a:pathLst>
              <a:path w="775970" h="394335">
                <a:moveTo>
                  <a:pt x="740752" y="376434"/>
                </a:moveTo>
                <a:lnTo>
                  <a:pt x="672719" y="381253"/>
                </a:lnTo>
                <a:lnTo>
                  <a:pt x="670051" y="384301"/>
                </a:lnTo>
                <a:lnTo>
                  <a:pt x="670560" y="391287"/>
                </a:lnTo>
                <a:lnTo>
                  <a:pt x="673608" y="393953"/>
                </a:lnTo>
                <a:lnTo>
                  <a:pt x="774174" y="386841"/>
                </a:lnTo>
                <a:lnTo>
                  <a:pt x="761873" y="386841"/>
                </a:lnTo>
                <a:lnTo>
                  <a:pt x="740752" y="376434"/>
                </a:lnTo>
                <a:close/>
              </a:path>
              <a:path w="775970" h="394335">
                <a:moveTo>
                  <a:pt x="753289" y="375546"/>
                </a:moveTo>
                <a:lnTo>
                  <a:pt x="740752" y="376434"/>
                </a:lnTo>
                <a:lnTo>
                  <a:pt x="761873" y="386841"/>
                </a:lnTo>
                <a:lnTo>
                  <a:pt x="762928" y="384682"/>
                </a:lnTo>
                <a:lnTo>
                  <a:pt x="759333" y="384682"/>
                </a:lnTo>
                <a:lnTo>
                  <a:pt x="753289" y="375546"/>
                </a:lnTo>
                <a:close/>
              </a:path>
              <a:path w="775970" h="394335">
                <a:moveTo>
                  <a:pt x="715390" y="300354"/>
                </a:moveTo>
                <a:lnTo>
                  <a:pt x="712470" y="302260"/>
                </a:lnTo>
                <a:lnTo>
                  <a:pt x="709549" y="304291"/>
                </a:lnTo>
                <a:lnTo>
                  <a:pt x="708660" y="308228"/>
                </a:lnTo>
                <a:lnTo>
                  <a:pt x="710691" y="311150"/>
                </a:lnTo>
                <a:lnTo>
                  <a:pt x="746304" y="364987"/>
                </a:lnTo>
                <a:lnTo>
                  <a:pt x="767461" y="375412"/>
                </a:lnTo>
                <a:lnTo>
                  <a:pt x="761873" y="386841"/>
                </a:lnTo>
                <a:lnTo>
                  <a:pt x="774174" y="386841"/>
                </a:lnTo>
                <a:lnTo>
                  <a:pt x="775970" y="386714"/>
                </a:lnTo>
                <a:lnTo>
                  <a:pt x="721233" y="304038"/>
                </a:lnTo>
                <a:lnTo>
                  <a:pt x="719327" y="301116"/>
                </a:lnTo>
                <a:lnTo>
                  <a:pt x="715390" y="300354"/>
                </a:lnTo>
                <a:close/>
              </a:path>
              <a:path w="775970" h="394335">
                <a:moveTo>
                  <a:pt x="764159" y="374776"/>
                </a:moveTo>
                <a:lnTo>
                  <a:pt x="753289" y="375546"/>
                </a:lnTo>
                <a:lnTo>
                  <a:pt x="759333" y="384682"/>
                </a:lnTo>
                <a:lnTo>
                  <a:pt x="764159" y="374776"/>
                </a:lnTo>
                <a:close/>
              </a:path>
              <a:path w="775970" h="394335">
                <a:moveTo>
                  <a:pt x="766172" y="374776"/>
                </a:moveTo>
                <a:lnTo>
                  <a:pt x="764159" y="374776"/>
                </a:lnTo>
                <a:lnTo>
                  <a:pt x="759333" y="384682"/>
                </a:lnTo>
                <a:lnTo>
                  <a:pt x="762928" y="384682"/>
                </a:lnTo>
                <a:lnTo>
                  <a:pt x="767461" y="375412"/>
                </a:lnTo>
                <a:lnTo>
                  <a:pt x="766172" y="374776"/>
                </a:lnTo>
                <a:close/>
              </a:path>
              <a:path w="775970" h="394335">
                <a:moveTo>
                  <a:pt x="5587" y="0"/>
                </a:moveTo>
                <a:lnTo>
                  <a:pt x="0" y="11429"/>
                </a:lnTo>
                <a:lnTo>
                  <a:pt x="740752" y="376434"/>
                </a:lnTo>
                <a:lnTo>
                  <a:pt x="753289" y="375546"/>
                </a:lnTo>
                <a:lnTo>
                  <a:pt x="746304" y="364987"/>
                </a:lnTo>
                <a:lnTo>
                  <a:pt x="5587" y="0"/>
                </a:lnTo>
                <a:close/>
              </a:path>
              <a:path w="775970" h="394335">
                <a:moveTo>
                  <a:pt x="746304" y="364987"/>
                </a:moveTo>
                <a:lnTo>
                  <a:pt x="753289" y="375546"/>
                </a:lnTo>
                <a:lnTo>
                  <a:pt x="764159" y="374776"/>
                </a:lnTo>
                <a:lnTo>
                  <a:pt x="766172" y="374776"/>
                </a:lnTo>
                <a:lnTo>
                  <a:pt x="746304" y="364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5362" y="193518"/>
            <a:ext cx="7731759" cy="452688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2159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Diagram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Alir</a:t>
            </a:r>
            <a:r>
              <a:rPr sz="2800" spc="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Proses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5561" y="991362"/>
            <a:ext cx="1758950" cy="59759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573405" marR="194945" indent="-373380">
              <a:spcBef>
                <a:spcPts val="340"/>
              </a:spcBef>
            </a:pPr>
            <a:r>
              <a:rPr b="1" dirty="0">
                <a:latin typeface="Verdana"/>
                <a:cs typeface="Verdana"/>
              </a:rPr>
              <a:t>FPC</a:t>
            </a:r>
            <a:r>
              <a:rPr b="1" spc="-95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belum  jelas</a:t>
            </a:r>
            <a:endParaRPr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4829" y="1845692"/>
            <a:ext cx="2780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Informasi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yang</a:t>
            </a:r>
            <a:r>
              <a:rPr sz="20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diperlukan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2161" y="2286761"/>
            <a:ext cx="2895600" cy="35814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63855" marR="596265" indent="-273050">
              <a:lnSpc>
                <a:spcPct val="100200"/>
              </a:lnSpc>
              <a:spcBef>
                <a:spcPts val="225"/>
              </a:spcBef>
              <a:buAutoNum type="alphaLcPeriod"/>
              <a:tabLst>
                <a:tab pos="334010" algn="l"/>
              </a:tabLst>
            </a:pPr>
            <a:r>
              <a:rPr sz="2000" spc="-10" dirty="0">
                <a:latin typeface="Calibri"/>
                <a:cs typeface="Calibri"/>
              </a:rPr>
              <a:t>Informasi </a:t>
            </a:r>
            <a:r>
              <a:rPr sz="2000" dirty="0">
                <a:latin typeface="Calibri"/>
                <a:cs typeface="Calibri"/>
              </a:rPr>
              <a:t>bahan  </a:t>
            </a:r>
            <a:r>
              <a:rPr sz="2000" spc="-10" dirty="0">
                <a:latin typeface="Calibri"/>
                <a:cs typeface="Calibri"/>
              </a:rPr>
              <a:t>penghidrolisa. </a:t>
            </a:r>
            <a:r>
              <a:rPr sz="2000" spc="-15" dirty="0">
                <a:latin typeface="Calibri"/>
                <a:cs typeface="Calibri"/>
              </a:rPr>
              <a:t>Jika 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kimia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  <a:p>
            <a:pPr marL="363855" marR="197485" indent="-273050">
              <a:spcBef>
                <a:spcPts val="470"/>
              </a:spcBef>
              <a:buAutoNum type="alphaLcPeriod"/>
              <a:tabLst>
                <a:tab pos="346075" algn="l"/>
              </a:tabLst>
            </a:pPr>
            <a:r>
              <a:rPr sz="2000" spc="-15" dirty="0">
                <a:latin typeface="Calibri"/>
                <a:cs typeface="Calibri"/>
              </a:rPr>
              <a:t>Jika </a:t>
            </a:r>
            <a:r>
              <a:rPr sz="2000" dirty="0">
                <a:latin typeface="Calibri"/>
                <a:cs typeface="Calibri"/>
              </a:rPr>
              <a:t>enzim, </a:t>
            </a:r>
            <a:r>
              <a:rPr sz="2000" spc="-15" dirty="0">
                <a:latin typeface="Calibri"/>
                <a:cs typeface="Calibri"/>
              </a:rPr>
              <a:t>minta  </a:t>
            </a:r>
            <a:r>
              <a:rPr sz="2000" spc="-5" dirty="0">
                <a:latin typeface="Calibri"/>
                <a:cs typeface="Calibri"/>
              </a:rPr>
              <a:t>dokumen pendukung  dan </a:t>
            </a:r>
            <a:r>
              <a:rPr sz="2000" spc="-15" dirty="0">
                <a:latin typeface="Calibri"/>
                <a:cs typeface="Calibri"/>
              </a:rPr>
              <a:t>Pernyataan </a:t>
            </a:r>
            <a:r>
              <a:rPr sz="2000" dirty="0">
                <a:latin typeface="Calibri"/>
                <a:cs typeface="Calibri"/>
              </a:rPr>
              <a:t>dari  </a:t>
            </a:r>
            <a:r>
              <a:rPr sz="2000" spc="-10" dirty="0">
                <a:latin typeface="Calibri"/>
                <a:cs typeface="Calibri"/>
              </a:rPr>
              <a:t>produsen </a:t>
            </a:r>
            <a:r>
              <a:rPr sz="2000" spc="-5" dirty="0">
                <a:latin typeface="Calibri"/>
                <a:cs typeface="Calibri"/>
              </a:rPr>
              <a:t>HVP </a:t>
            </a:r>
            <a:r>
              <a:rPr sz="2000" spc="-10" dirty="0">
                <a:latin typeface="Calibri"/>
                <a:cs typeface="Calibri"/>
              </a:rPr>
              <a:t>tentang  </a:t>
            </a:r>
            <a:r>
              <a:rPr sz="2000" dirty="0">
                <a:latin typeface="Calibri"/>
                <a:cs typeface="Calibri"/>
              </a:rPr>
              <a:t>penggunaan </a:t>
            </a:r>
            <a:r>
              <a:rPr sz="2000" spc="-5" dirty="0">
                <a:latin typeface="Calibri"/>
                <a:cs typeface="Calibri"/>
              </a:rPr>
              <a:t>bahan  </a:t>
            </a:r>
            <a:r>
              <a:rPr sz="2000" spc="-10" dirty="0">
                <a:latin typeface="Calibri"/>
                <a:cs typeface="Calibri"/>
              </a:rPr>
              <a:t>penghidrolisis yang  </a:t>
            </a:r>
            <a:r>
              <a:rPr sz="2000" spc="-15" dirty="0">
                <a:latin typeface="Calibri"/>
                <a:cs typeface="Calibri"/>
              </a:rPr>
              <a:t>hanya </a:t>
            </a:r>
            <a:r>
              <a:rPr sz="2000" spc="-10" dirty="0">
                <a:latin typeface="Calibri"/>
                <a:cs typeface="Calibri"/>
              </a:rPr>
              <a:t>berasal </a:t>
            </a:r>
            <a:r>
              <a:rPr sz="2000" spc="-5" dirty="0">
                <a:latin typeface="Calibri"/>
                <a:cs typeface="Calibri"/>
              </a:rPr>
              <a:t>dari  </a:t>
            </a:r>
            <a:r>
              <a:rPr sz="2000" spc="-10" dirty="0">
                <a:latin typeface="Calibri"/>
                <a:cs typeface="Calibri"/>
              </a:rPr>
              <a:t>produsen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tersebut.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8B983F-3563-4CEA-B8A9-4DED8B5839EE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1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D7F30B3C-14F8-4517-9C57-C683E763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2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A3761DF-32DD-402C-A0E5-CE92E3E7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8FD4634-C299-44E5-875F-713EDA3E9EC9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9C6780BC-DCF4-4B14-AB2D-516F96D182E1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F22C9B6B-80B6-4770-B1A5-12D636474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8AC300ED-D8EA-4391-8C96-D74F0C8139CD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0004" y="1219282"/>
            <a:ext cx="3772013" cy="52640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1556" y="1572767"/>
            <a:ext cx="5195316" cy="36957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9552" y="1664207"/>
            <a:ext cx="5190744" cy="357835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600201"/>
            <a:ext cx="5105400" cy="360578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1600201"/>
            <a:ext cx="5105400" cy="3606165"/>
          </a:xfrm>
          <a:custGeom>
            <a:avLst/>
            <a:gdLst/>
            <a:ahLst/>
            <a:cxnLst/>
            <a:rect l="l" t="t" r="r" b="b"/>
            <a:pathLst>
              <a:path w="5105400" h="3606165">
                <a:moveTo>
                  <a:pt x="0" y="3605783"/>
                </a:moveTo>
                <a:lnTo>
                  <a:pt x="5105400" y="3605783"/>
                </a:lnTo>
                <a:lnTo>
                  <a:pt x="5105400" y="0"/>
                </a:lnTo>
                <a:lnTo>
                  <a:pt x="0" y="0"/>
                </a:lnTo>
                <a:lnTo>
                  <a:pt x="0" y="3605783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7540" y="1729486"/>
            <a:ext cx="487045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Harus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ada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mekanisme untuk menjamin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semua 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dokumen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pendukung bahan selalu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masih</a:t>
            </a:r>
            <a:r>
              <a:rPr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berlaku</a:t>
            </a:r>
            <a:endParaRPr>
              <a:latin typeface="Calibri"/>
              <a:cs typeface="Calibri"/>
            </a:endParaRPr>
          </a:p>
          <a:p>
            <a:pPr marL="299085" marR="94615">
              <a:lnSpc>
                <a:spcPct val="99600"/>
              </a:lnSpc>
              <a:spcBef>
                <a:spcPts val="30"/>
              </a:spcBef>
            </a:pPr>
            <a:r>
              <a:rPr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dapat berupa pemeriksaan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secara berkala 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berlaku sertifikat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halal (SH)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memintakan 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SH terbaru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jika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berlaku akan segera  berakhir</a:t>
            </a:r>
            <a:endParaRPr>
              <a:latin typeface="Calibri"/>
              <a:cs typeface="Calibri"/>
            </a:endParaRPr>
          </a:p>
          <a:p>
            <a:pPr marL="299085" marR="88265" indent="-287020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SH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sudah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kadaluarsa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masih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dibolehkan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bila  bahan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diproduksi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pada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berlaku</a:t>
            </a:r>
            <a:r>
              <a:rPr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endParaRPr>
              <a:latin typeface="Calibri"/>
              <a:cs typeface="Calibri"/>
            </a:endParaRPr>
          </a:p>
          <a:p>
            <a:pPr marL="299085" marR="40640" indent="-287020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Khusus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SH MUI,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jika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bahan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diproduksi setelah 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berlaku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SH habis,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maka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bahan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masih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dapat 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digunakan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jika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terdapat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Surat Keterangan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dalam 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Proses Perpanjangan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(SKPP)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9174" y="2658617"/>
            <a:ext cx="1367155" cy="281940"/>
          </a:xfrm>
          <a:custGeom>
            <a:avLst/>
            <a:gdLst/>
            <a:ahLst/>
            <a:cxnLst/>
            <a:rect l="l" t="t" r="r" b="b"/>
            <a:pathLst>
              <a:path w="1367154" h="281939">
                <a:moveTo>
                  <a:pt x="0" y="281939"/>
                </a:moveTo>
                <a:lnTo>
                  <a:pt x="1367027" y="281939"/>
                </a:lnTo>
                <a:lnTo>
                  <a:pt x="1367027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9174" y="2658617"/>
            <a:ext cx="1367155" cy="281940"/>
          </a:xfrm>
          <a:custGeom>
            <a:avLst/>
            <a:gdLst/>
            <a:ahLst/>
            <a:cxnLst/>
            <a:rect l="l" t="t" r="r" b="b"/>
            <a:pathLst>
              <a:path w="1367154" h="281939">
                <a:moveTo>
                  <a:pt x="0" y="281939"/>
                </a:moveTo>
                <a:lnTo>
                  <a:pt x="1367027" y="281939"/>
                </a:lnTo>
                <a:lnTo>
                  <a:pt x="1367027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1219" y="4662679"/>
            <a:ext cx="1152525" cy="497205"/>
          </a:xfrm>
          <a:custGeom>
            <a:avLst/>
            <a:gdLst/>
            <a:ahLst/>
            <a:cxnLst/>
            <a:rect l="l" t="t" r="r" b="b"/>
            <a:pathLst>
              <a:path w="1152525" h="497204">
                <a:moveTo>
                  <a:pt x="0" y="248412"/>
                </a:moveTo>
                <a:lnTo>
                  <a:pt x="15215" y="191464"/>
                </a:lnTo>
                <a:lnTo>
                  <a:pt x="58556" y="139181"/>
                </a:lnTo>
                <a:lnTo>
                  <a:pt x="89692" y="115256"/>
                </a:lnTo>
                <a:lnTo>
                  <a:pt x="126563" y="93057"/>
                </a:lnTo>
                <a:lnTo>
                  <a:pt x="168735" y="72771"/>
                </a:lnTo>
                <a:lnTo>
                  <a:pt x="215777" y="54584"/>
                </a:lnTo>
                <a:lnTo>
                  <a:pt x="267255" y="38683"/>
                </a:lnTo>
                <a:lnTo>
                  <a:pt x="322739" y="25254"/>
                </a:lnTo>
                <a:lnTo>
                  <a:pt x="381794" y="14485"/>
                </a:lnTo>
                <a:lnTo>
                  <a:pt x="443990" y="6562"/>
                </a:lnTo>
                <a:lnTo>
                  <a:pt x="508893" y="1671"/>
                </a:lnTo>
                <a:lnTo>
                  <a:pt x="576072" y="0"/>
                </a:lnTo>
                <a:lnTo>
                  <a:pt x="643250" y="1671"/>
                </a:lnTo>
                <a:lnTo>
                  <a:pt x="708153" y="6562"/>
                </a:lnTo>
                <a:lnTo>
                  <a:pt x="770349" y="14485"/>
                </a:lnTo>
                <a:lnTo>
                  <a:pt x="829404" y="25254"/>
                </a:lnTo>
                <a:lnTo>
                  <a:pt x="884888" y="38683"/>
                </a:lnTo>
                <a:lnTo>
                  <a:pt x="936366" y="54584"/>
                </a:lnTo>
                <a:lnTo>
                  <a:pt x="983408" y="72770"/>
                </a:lnTo>
                <a:lnTo>
                  <a:pt x="1025580" y="93057"/>
                </a:lnTo>
                <a:lnTo>
                  <a:pt x="1062451" y="115256"/>
                </a:lnTo>
                <a:lnTo>
                  <a:pt x="1093587" y="139181"/>
                </a:lnTo>
                <a:lnTo>
                  <a:pt x="1136928" y="191464"/>
                </a:lnTo>
                <a:lnTo>
                  <a:pt x="1152143" y="248412"/>
                </a:lnTo>
                <a:lnTo>
                  <a:pt x="1148268" y="277375"/>
                </a:lnTo>
                <a:lnTo>
                  <a:pt x="1118557" y="332177"/>
                </a:lnTo>
                <a:lnTo>
                  <a:pt x="1062451" y="381567"/>
                </a:lnTo>
                <a:lnTo>
                  <a:pt x="1025580" y="403766"/>
                </a:lnTo>
                <a:lnTo>
                  <a:pt x="983408" y="424052"/>
                </a:lnTo>
                <a:lnTo>
                  <a:pt x="936366" y="442239"/>
                </a:lnTo>
                <a:lnTo>
                  <a:pt x="884888" y="458140"/>
                </a:lnTo>
                <a:lnTo>
                  <a:pt x="829404" y="471569"/>
                </a:lnTo>
                <a:lnTo>
                  <a:pt x="770349" y="482338"/>
                </a:lnTo>
                <a:lnTo>
                  <a:pt x="708153" y="490261"/>
                </a:lnTo>
                <a:lnTo>
                  <a:pt x="643250" y="495152"/>
                </a:lnTo>
                <a:lnTo>
                  <a:pt x="576072" y="496824"/>
                </a:lnTo>
                <a:lnTo>
                  <a:pt x="508893" y="495152"/>
                </a:lnTo>
                <a:lnTo>
                  <a:pt x="443990" y="490261"/>
                </a:lnTo>
                <a:lnTo>
                  <a:pt x="381794" y="482338"/>
                </a:lnTo>
                <a:lnTo>
                  <a:pt x="322739" y="471569"/>
                </a:lnTo>
                <a:lnTo>
                  <a:pt x="267255" y="458140"/>
                </a:lnTo>
                <a:lnTo>
                  <a:pt x="215777" y="442239"/>
                </a:lnTo>
                <a:lnTo>
                  <a:pt x="168735" y="424053"/>
                </a:lnTo>
                <a:lnTo>
                  <a:pt x="126563" y="403766"/>
                </a:lnTo>
                <a:lnTo>
                  <a:pt x="89692" y="381567"/>
                </a:lnTo>
                <a:lnTo>
                  <a:pt x="58556" y="357642"/>
                </a:lnTo>
                <a:lnTo>
                  <a:pt x="15215" y="305359"/>
                </a:lnTo>
                <a:lnTo>
                  <a:pt x="0" y="24841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0676" y="4906137"/>
            <a:ext cx="2052320" cy="970915"/>
          </a:xfrm>
          <a:custGeom>
            <a:avLst/>
            <a:gdLst/>
            <a:ahLst/>
            <a:cxnLst/>
            <a:rect l="l" t="t" r="r" b="b"/>
            <a:pathLst>
              <a:path w="2052320" h="970914">
                <a:moveTo>
                  <a:pt x="62357" y="876363"/>
                </a:moveTo>
                <a:lnTo>
                  <a:pt x="58420" y="877087"/>
                </a:lnTo>
                <a:lnTo>
                  <a:pt x="56514" y="879970"/>
                </a:lnTo>
                <a:lnTo>
                  <a:pt x="0" y="961402"/>
                </a:lnTo>
                <a:lnTo>
                  <a:pt x="102108" y="970800"/>
                </a:lnTo>
                <a:lnTo>
                  <a:pt x="105283" y="968235"/>
                </a:lnTo>
                <a:lnTo>
                  <a:pt x="105537" y="964742"/>
                </a:lnTo>
                <a:lnTo>
                  <a:pt x="105854" y="961834"/>
                </a:lnTo>
                <a:lnTo>
                  <a:pt x="14097" y="961834"/>
                </a:lnTo>
                <a:lnTo>
                  <a:pt x="8636" y="950328"/>
                </a:lnTo>
                <a:lnTo>
                  <a:pt x="30064" y="940336"/>
                </a:lnTo>
                <a:lnTo>
                  <a:pt x="66928" y="887209"/>
                </a:lnTo>
                <a:lnTo>
                  <a:pt x="68834" y="884326"/>
                </a:lnTo>
                <a:lnTo>
                  <a:pt x="68199" y="880363"/>
                </a:lnTo>
                <a:lnTo>
                  <a:pt x="62357" y="876363"/>
                </a:lnTo>
                <a:close/>
              </a:path>
              <a:path w="2052320" h="970914">
                <a:moveTo>
                  <a:pt x="30064" y="940336"/>
                </a:moveTo>
                <a:lnTo>
                  <a:pt x="8636" y="950328"/>
                </a:lnTo>
                <a:lnTo>
                  <a:pt x="14097" y="961834"/>
                </a:lnTo>
                <a:lnTo>
                  <a:pt x="18699" y="959688"/>
                </a:lnTo>
                <a:lnTo>
                  <a:pt x="16637" y="959688"/>
                </a:lnTo>
                <a:lnTo>
                  <a:pt x="11937" y="949756"/>
                </a:lnTo>
                <a:lnTo>
                  <a:pt x="23528" y="949756"/>
                </a:lnTo>
                <a:lnTo>
                  <a:pt x="30064" y="940336"/>
                </a:lnTo>
                <a:close/>
              </a:path>
              <a:path w="2052320" h="970914">
                <a:moveTo>
                  <a:pt x="35381" y="951909"/>
                </a:moveTo>
                <a:lnTo>
                  <a:pt x="14097" y="961834"/>
                </a:lnTo>
                <a:lnTo>
                  <a:pt x="105854" y="961834"/>
                </a:lnTo>
                <a:lnTo>
                  <a:pt x="105918" y="961250"/>
                </a:lnTo>
                <a:lnTo>
                  <a:pt x="103377" y="958151"/>
                </a:lnTo>
                <a:lnTo>
                  <a:pt x="35381" y="951909"/>
                </a:lnTo>
                <a:close/>
              </a:path>
              <a:path w="2052320" h="970914">
                <a:moveTo>
                  <a:pt x="11937" y="949756"/>
                </a:moveTo>
                <a:lnTo>
                  <a:pt x="16637" y="959688"/>
                </a:lnTo>
                <a:lnTo>
                  <a:pt x="22834" y="950757"/>
                </a:lnTo>
                <a:lnTo>
                  <a:pt x="11937" y="949756"/>
                </a:lnTo>
                <a:close/>
              </a:path>
              <a:path w="2052320" h="970914">
                <a:moveTo>
                  <a:pt x="22834" y="950757"/>
                </a:moveTo>
                <a:lnTo>
                  <a:pt x="16637" y="959688"/>
                </a:lnTo>
                <a:lnTo>
                  <a:pt x="18699" y="959688"/>
                </a:lnTo>
                <a:lnTo>
                  <a:pt x="35381" y="951909"/>
                </a:lnTo>
                <a:lnTo>
                  <a:pt x="22834" y="950757"/>
                </a:lnTo>
                <a:close/>
              </a:path>
              <a:path w="2052320" h="970914">
                <a:moveTo>
                  <a:pt x="2046731" y="0"/>
                </a:moveTo>
                <a:lnTo>
                  <a:pt x="30064" y="940336"/>
                </a:lnTo>
                <a:lnTo>
                  <a:pt x="22834" y="950757"/>
                </a:lnTo>
                <a:lnTo>
                  <a:pt x="35381" y="951909"/>
                </a:lnTo>
                <a:lnTo>
                  <a:pt x="2052193" y="11430"/>
                </a:lnTo>
                <a:lnTo>
                  <a:pt x="2046731" y="0"/>
                </a:lnTo>
                <a:close/>
              </a:path>
              <a:path w="2052320" h="970914">
                <a:moveTo>
                  <a:pt x="23528" y="949756"/>
                </a:moveTo>
                <a:lnTo>
                  <a:pt x="11937" y="949756"/>
                </a:lnTo>
                <a:lnTo>
                  <a:pt x="22834" y="950757"/>
                </a:lnTo>
                <a:lnTo>
                  <a:pt x="23528" y="94975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72864" y="5726988"/>
            <a:ext cx="218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Sertifikat </a:t>
            </a:r>
            <a:r>
              <a:rPr b="1" dirty="0">
                <a:latin typeface="Calibri"/>
                <a:cs typeface="Calibri"/>
              </a:rPr>
              <a:t>Halal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Expired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0029" y="203961"/>
            <a:ext cx="6165850" cy="8788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12825" marR="5080" indent="-100012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Mekanisme untuk </a:t>
            </a:r>
            <a:r>
              <a:rPr sz="2800" spc="-5" dirty="0">
                <a:latin typeface="Calibri"/>
                <a:cs typeface="Calibri"/>
              </a:rPr>
              <a:t>menjamin </a:t>
            </a:r>
            <a:r>
              <a:rPr sz="2800" spc="-20" dirty="0">
                <a:latin typeface="Calibri"/>
                <a:cs typeface="Calibri"/>
              </a:rPr>
              <a:t>keberlakuan  </a:t>
            </a:r>
            <a:r>
              <a:rPr sz="2800" spc="-10" dirty="0">
                <a:latin typeface="Calibri"/>
                <a:cs typeface="Calibri"/>
              </a:rPr>
              <a:t>dokumen pendukung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bahan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16318CFC-518C-4878-80D0-1C8F1BB4EE28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D43100B-5061-4747-AF96-EA304EC5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7FCBF9F-E03C-4FB5-A65C-8CC89681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7644F12-113A-4272-AB77-78EC2BC01B5E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B95AB524-9AF3-4E80-B43C-AAB5C36B2EC3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308C53FE-369E-45CC-B68D-B3877E480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94C54CDA-BEB3-4FB0-A234-4B5E2D4F902C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662" y="307594"/>
            <a:ext cx="2513965" cy="10312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6600" spc="-7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6600" dirty="0">
                <a:solidFill>
                  <a:srgbClr val="006FC0"/>
                </a:solidFill>
                <a:latin typeface="Calibri"/>
                <a:cs typeface="Calibri"/>
              </a:rPr>
              <a:t>oduk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1676400"/>
            <a:ext cx="2209800" cy="1793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780" y="397764"/>
            <a:ext cx="1005840" cy="10058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540" y="1809116"/>
            <a:ext cx="8071484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935" marR="508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Produk </a:t>
            </a:r>
            <a:r>
              <a:rPr sz="2400" spc="-5" dirty="0">
                <a:latin typeface="Calibri"/>
                <a:cs typeface="Calibri"/>
              </a:rPr>
              <a:t>pada industri pengolahan: </a:t>
            </a:r>
            <a:r>
              <a:rPr sz="2400" spc="-10" dirty="0">
                <a:latin typeface="Calibri"/>
                <a:cs typeface="Calibri"/>
              </a:rPr>
              <a:t>produk  yang didaftarkan untuk sertifikasi </a:t>
            </a:r>
            <a:r>
              <a:rPr sz="2400" spc="-5" dirty="0">
                <a:latin typeface="Calibri"/>
                <a:cs typeface="Calibri"/>
              </a:rPr>
              <a:t>halal,  baik berupa </a:t>
            </a:r>
            <a:r>
              <a:rPr sz="2400" spc="-10" dirty="0">
                <a:latin typeface="Calibri"/>
                <a:cs typeface="Calibri"/>
              </a:rPr>
              <a:t>produk retail, </a:t>
            </a:r>
            <a:r>
              <a:rPr sz="2400" spc="-5" dirty="0">
                <a:latin typeface="Calibri"/>
                <a:cs typeface="Calibri"/>
              </a:rPr>
              <a:t>non </a:t>
            </a:r>
            <a:r>
              <a:rPr sz="2400" spc="-10" dirty="0">
                <a:latin typeface="Calibri"/>
                <a:cs typeface="Calibri"/>
              </a:rPr>
              <a:t>retail,  produk </a:t>
            </a:r>
            <a:r>
              <a:rPr sz="2400" spc="-35" dirty="0">
                <a:latin typeface="Calibri"/>
                <a:cs typeface="Calibri"/>
              </a:rPr>
              <a:t>akhir, </a:t>
            </a:r>
            <a:r>
              <a:rPr sz="2400" spc="-10" dirty="0">
                <a:latin typeface="Calibri"/>
                <a:cs typeface="Calibri"/>
              </a:rPr>
              <a:t>produk </a:t>
            </a:r>
            <a:r>
              <a:rPr sz="2400" spc="-20" dirty="0">
                <a:latin typeface="Calibri"/>
                <a:cs typeface="Calibri"/>
              </a:rPr>
              <a:t>antara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(intermediet)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2700020"/>
            <a:r>
              <a:rPr sz="2400" spc="-10" dirty="0">
                <a:latin typeface="Calibri"/>
                <a:cs typeface="Calibri"/>
              </a:rPr>
              <a:t>Produk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15" dirty="0">
                <a:latin typeface="Calibri"/>
                <a:cs typeface="Calibri"/>
              </a:rPr>
              <a:t>restoran/katering: </a:t>
            </a:r>
            <a:r>
              <a:rPr sz="2400" spc="-5" dirty="0">
                <a:latin typeface="Calibri"/>
                <a:cs typeface="Calibri"/>
              </a:rPr>
              <a:t>semua  </a:t>
            </a:r>
            <a:r>
              <a:rPr sz="2400" dirty="0">
                <a:latin typeface="Calibri"/>
                <a:cs typeface="Calibri"/>
              </a:rPr>
              <a:t>menu </a:t>
            </a:r>
            <a:r>
              <a:rPr sz="2400" spc="-10" dirty="0">
                <a:latin typeface="Calibri"/>
                <a:cs typeface="Calibri"/>
              </a:rPr>
              <a:t>yang disajikan, </a:t>
            </a:r>
            <a:r>
              <a:rPr sz="2400" spc="-5" dirty="0">
                <a:latin typeface="Calibri"/>
                <a:cs typeface="Calibri"/>
              </a:rPr>
              <a:t>baik </a:t>
            </a:r>
            <a:r>
              <a:rPr sz="2400" spc="-10" dirty="0">
                <a:latin typeface="Calibri"/>
                <a:cs typeface="Calibri"/>
              </a:rPr>
              <a:t>dibuat </a:t>
            </a:r>
            <a:r>
              <a:rPr sz="2400" spc="-5" dirty="0">
                <a:latin typeface="Calibri"/>
                <a:cs typeface="Calibri"/>
              </a:rPr>
              <a:t>sendiri  oleh perusahaan </a:t>
            </a:r>
            <a:r>
              <a:rPr sz="2400" dirty="0">
                <a:latin typeface="Calibri"/>
                <a:cs typeface="Calibri"/>
              </a:rPr>
              <a:t>maupun menu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dibeli  dari pihak </a:t>
            </a:r>
            <a:r>
              <a:rPr sz="2400" dirty="0">
                <a:latin typeface="Calibri"/>
                <a:cs typeface="Calibri"/>
              </a:rPr>
              <a:t>lain </a:t>
            </a:r>
            <a:r>
              <a:rPr sz="2400" spc="-5" dirty="0">
                <a:latin typeface="Calibri"/>
                <a:cs typeface="Calibri"/>
              </a:rPr>
              <a:t>(menu </a:t>
            </a:r>
            <a:r>
              <a:rPr sz="2400" dirty="0">
                <a:latin typeface="Calibri"/>
                <a:cs typeface="Calibri"/>
              </a:rPr>
              <a:t>titipan, </a:t>
            </a:r>
            <a:r>
              <a:rPr sz="2400" spc="-10" dirty="0">
                <a:latin typeface="Calibri"/>
                <a:cs typeface="Calibri"/>
              </a:rPr>
              <a:t>rekanan),  </a:t>
            </a:r>
            <a:r>
              <a:rPr sz="2400" spc="-5" dirty="0">
                <a:latin typeface="Calibri"/>
                <a:cs typeface="Calibri"/>
              </a:rPr>
              <a:t>termasuk </a:t>
            </a:r>
            <a:r>
              <a:rPr sz="2400" dirty="0">
                <a:latin typeface="Calibri"/>
                <a:cs typeface="Calibri"/>
              </a:rPr>
              <a:t>menu musiman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menu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ekstra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1901" y="3657600"/>
            <a:ext cx="2691383" cy="21000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121" y="865632"/>
            <a:ext cx="4232909" cy="38176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1327" y="513716"/>
            <a:ext cx="4208272" cy="3658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4417" y="587376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203" y="150240"/>
                </a:lnTo>
                <a:lnTo>
                  <a:pt x="50292" y="0"/>
                </a:lnTo>
                <a:lnTo>
                  <a:pt x="5003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0661" y="571626"/>
            <a:ext cx="156845" cy="24942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410" y="570865"/>
            <a:ext cx="104266" cy="1290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3590" y="570231"/>
            <a:ext cx="106934" cy="10934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9819" y="570231"/>
            <a:ext cx="106934" cy="10934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4835" y="570231"/>
            <a:ext cx="106934" cy="10934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4453" y="572643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10033"/>
                </a:lnTo>
                <a:lnTo>
                  <a:pt x="19938" y="36576"/>
                </a:lnTo>
                <a:lnTo>
                  <a:pt x="4445" y="75565"/>
                </a:lnTo>
                <a:lnTo>
                  <a:pt x="0" y="122682"/>
                </a:lnTo>
                <a:lnTo>
                  <a:pt x="263" y="136780"/>
                </a:lnTo>
                <a:lnTo>
                  <a:pt x="6889" y="185743"/>
                </a:lnTo>
                <a:lnTo>
                  <a:pt x="24772" y="221835"/>
                </a:lnTo>
                <a:lnTo>
                  <a:pt x="66722" y="245538"/>
                </a:lnTo>
                <a:lnTo>
                  <a:pt x="90932" y="247650"/>
                </a:lnTo>
                <a:lnTo>
                  <a:pt x="103624" y="247050"/>
                </a:lnTo>
                <a:lnTo>
                  <a:pt x="143631" y="232487"/>
                </a:lnTo>
                <a:lnTo>
                  <a:pt x="168929" y="202261"/>
                </a:lnTo>
                <a:lnTo>
                  <a:pt x="181250" y="160220"/>
                </a:lnTo>
                <a:lnTo>
                  <a:pt x="183769" y="123698"/>
                </a:lnTo>
                <a:lnTo>
                  <a:pt x="183505" y="110101"/>
                </a:lnTo>
                <a:lnTo>
                  <a:pt x="176879" y="62075"/>
                </a:lnTo>
                <a:lnTo>
                  <a:pt x="158849" y="26338"/>
                </a:lnTo>
                <a:lnTo>
                  <a:pt x="127234" y="4982"/>
                </a:lnTo>
                <a:lnTo>
                  <a:pt x="9283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3733" y="519938"/>
            <a:ext cx="294005" cy="353695"/>
          </a:xfrm>
          <a:custGeom>
            <a:avLst/>
            <a:gdLst/>
            <a:ahLst/>
            <a:cxnLst/>
            <a:rect l="l" t="t" r="r" b="b"/>
            <a:pathLst>
              <a:path w="294004" h="353694">
                <a:moveTo>
                  <a:pt x="21208" y="0"/>
                </a:moveTo>
                <a:lnTo>
                  <a:pt x="111887" y="0"/>
                </a:lnTo>
                <a:lnTo>
                  <a:pt x="134623" y="690"/>
                </a:lnTo>
                <a:lnTo>
                  <a:pt x="174716" y="6215"/>
                </a:lnTo>
                <a:lnTo>
                  <a:pt x="222392" y="24764"/>
                </a:lnTo>
                <a:lnTo>
                  <a:pt x="258095" y="55316"/>
                </a:lnTo>
                <a:lnTo>
                  <a:pt x="281813" y="97536"/>
                </a:lnTo>
                <a:lnTo>
                  <a:pt x="292778" y="151096"/>
                </a:lnTo>
                <a:lnTo>
                  <a:pt x="293496" y="171450"/>
                </a:lnTo>
                <a:lnTo>
                  <a:pt x="292709" y="194931"/>
                </a:lnTo>
                <a:lnTo>
                  <a:pt x="286371" y="236511"/>
                </a:lnTo>
                <a:lnTo>
                  <a:pt x="265382" y="286067"/>
                </a:lnTo>
                <a:lnTo>
                  <a:pt x="231872" y="321240"/>
                </a:lnTo>
                <a:lnTo>
                  <a:pt x="186562" y="343153"/>
                </a:lnTo>
                <a:lnTo>
                  <a:pt x="128305" y="352798"/>
                </a:lnTo>
                <a:lnTo>
                  <a:pt x="105663" y="353440"/>
                </a:lnTo>
                <a:lnTo>
                  <a:pt x="21208" y="353440"/>
                </a:lnTo>
                <a:lnTo>
                  <a:pt x="15239" y="353440"/>
                </a:lnTo>
                <a:lnTo>
                  <a:pt x="10159" y="351663"/>
                </a:lnTo>
                <a:lnTo>
                  <a:pt x="6095" y="348107"/>
                </a:lnTo>
                <a:lnTo>
                  <a:pt x="2031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6409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21208" y="0"/>
                </a:moveTo>
                <a:lnTo>
                  <a:pt x="112775" y="0"/>
                </a:lnTo>
                <a:lnTo>
                  <a:pt x="122046" y="0"/>
                </a:lnTo>
                <a:lnTo>
                  <a:pt x="129666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2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39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69" y="175387"/>
                </a:lnTo>
                <a:lnTo>
                  <a:pt x="175259" y="188975"/>
                </a:lnTo>
                <a:lnTo>
                  <a:pt x="180593" y="191515"/>
                </a:lnTo>
                <a:lnTo>
                  <a:pt x="211200" y="222631"/>
                </a:lnTo>
                <a:lnTo>
                  <a:pt x="225551" y="251840"/>
                </a:lnTo>
                <a:lnTo>
                  <a:pt x="255269" y="321437"/>
                </a:lnTo>
                <a:lnTo>
                  <a:pt x="258063" y="328422"/>
                </a:lnTo>
                <a:lnTo>
                  <a:pt x="259841" y="333375"/>
                </a:lnTo>
                <a:lnTo>
                  <a:pt x="260730" y="336550"/>
                </a:lnTo>
                <a:lnTo>
                  <a:pt x="261619" y="339725"/>
                </a:lnTo>
                <a:lnTo>
                  <a:pt x="262127" y="342264"/>
                </a:lnTo>
                <a:lnTo>
                  <a:pt x="262127" y="344170"/>
                </a:lnTo>
                <a:lnTo>
                  <a:pt x="262127" y="346075"/>
                </a:lnTo>
                <a:lnTo>
                  <a:pt x="261746" y="347852"/>
                </a:lnTo>
                <a:lnTo>
                  <a:pt x="260984" y="349123"/>
                </a:lnTo>
                <a:lnTo>
                  <a:pt x="260350" y="350520"/>
                </a:lnTo>
                <a:lnTo>
                  <a:pt x="231393" y="355091"/>
                </a:lnTo>
                <a:lnTo>
                  <a:pt x="222250" y="355091"/>
                </a:lnTo>
                <a:lnTo>
                  <a:pt x="214629" y="355091"/>
                </a:lnTo>
                <a:lnTo>
                  <a:pt x="193166" y="352425"/>
                </a:lnTo>
                <a:lnTo>
                  <a:pt x="190500" y="351409"/>
                </a:lnTo>
                <a:lnTo>
                  <a:pt x="188721" y="350138"/>
                </a:lnTo>
                <a:lnTo>
                  <a:pt x="187578" y="348614"/>
                </a:lnTo>
                <a:lnTo>
                  <a:pt x="186436" y="347090"/>
                </a:lnTo>
                <a:lnTo>
                  <a:pt x="185546" y="345186"/>
                </a:lnTo>
                <a:lnTo>
                  <a:pt x="184784" y="343026"/>
                </a:lnTo>
                <a:lnTo>
                  <a:pt x="153162" y="264033"/>
                </a:lnTo>
                <a:lnTo>
                  <a:pt x="134238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584" y="210058"/>
                </a:lnTo>
                <a:lnTo>
                  <a:pt x="101853" y="208914"/>
                </a:lnTo>
                <a:lnTo>
                  <a:pt x="94233" y="208914"/>
                </a:lnTo>
                <a:lnTo>
                  <a:pt x="71754" y="208914"/>
                </a:lnTo>
                <a:lnTo>
                  <a:pt x="71754" y="343535"/>
                </a:lnTo>
                <a:lnTo>
                  <a:pt x="71754" y="345439"/>
                </a:lnTo>
                <a:lnTo>
                  <a:pt x="71246" y="346963"/>
                </a:lnTo>
                <a:lnTo>
                  <a:pt x="69976" y="348488"/>
                </a:lnTo>
                <a:lnTo>
                  <a:pt x="68833" y="349885"/>
                </a:lnTo>
                <a:lnTo>
                  <a:pt x="66928" y="351154"/>
                </a:lnTo>
                <a:lnTo>
                  <a:pt x="64134" y="352044"/>
                </a:lnTo>
                <a:lnTo>
                  <a:pt x="61467" y="352933"/>
                </a:lnTo>
                <a:lnTo>
                  <a:pt x="57784" y="353695"/>
                </a:lnTo>
                <a:lnTo>
                  <a:pt x="53212" y="354202"/>
                </a:lnTo>
                <a:lnTo>
                  <a:pt x="48640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8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5" y="353695"/>
                </a:lnTo>
                <a:lnTo>
                  <a:pt x="10032" y="352933"/>
                </a:lnTo>
                <a:lnTo>
                  <a:pt x="7365" y="352044"/>
                </a:lnTo>
                <a:lnTo>
                  <a:pt x="4571" y="351154"/>
                </a:lnTo>
                <a:lnTo>
                  <a:pt x="2666" y="349885"/>
                </a:lnTo>
                <a:lnTo>
                  <a:pt x="1650" y="348488"/>
                </a:lnTo>
                <a:lnTo>
                  <a:pt x="507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9229" y="519937"/>
            <a:ext cx="241935" cy="355600"/>
          </a:xfrm>
          <a:custGeom>
            <a:avLst/>
            <a:gdLst/>
            <a:ahLst/>
            <a:cxnLst/>
            <a:rect l="l" t="t" r="r" b="b"/>
            <a:pathLst>
              <a:path w="241935" h="355600">
                <a:moveTo>
                  <a:pt x="24257" y="0"/>
                </a:moveTo>
                <a:lnTo>
                  <a:pt x="107569" y="0"/>
                </a:lnTo>
                <a:lnTo>
                  <a:pt x="115950" y="0"/>
                </a:lnTo>
                <a:lnTo>
                  <a:pt x="123951" y="381"/>
                </a:lnTo>
                <a:lnTo>
                  <a:pt x="166554" y="6957"/>
                </a:lnTo>
                <a:lnTo>
                  <a:pt x="205787" y="26273"/>
                </a:lnTo>
                <a:lnTo>
                  <a:pt x="232584" y="60049"/>
                </a:lnTo>
                <a:lnTo>
                  <a:pt x="241935" y="107314"/>
                </a:lnTo>
                <a:lnTo>
                  <a:pt x="241361" y="121765"/>
                </a:lnTo>
                <a:lnTo>
                  <a:pt x="232663" y="160020"/>
                </a:lnTo>
                <a:lnTo>
                  <a:pt x="205612" y="198627"/>
                </a:lnTo>
                <a:lnTo>
                  <a:pt x="162051" y="222631"/>
                </a:lnTo>
                <a:lnTo>
                  <a:pt x="118153" y="230256"/>
                </a:lnTo>
                <a:lnTo>
                  <a:pt x="101219" y="230759"/>
                </a:lnTo>
                <a:lnTo>
                  <a:pt x="71755" y="230759"/>
                </a:lnTo>
                <a:lnTo>
                  <a:pt x="71755" y="343535"/>
                </a:lnTo>
                <a:lnTo>
                  <a:pt x="71755" y="345439"/>
                </a:lnTo>
                <a:lnTo>
                  <a:pt x="71247" y="346963"/>
                </a:lnTo>
                <a:lnTo>
                  <a:pt x="69976" y="348488"/>
                </a:lnTo>
                <a:lnTo>
                  <a:pt x="68834" y="349885"/>
                </a:lnTo>
                <a:lnTo>
                  <a:pt x="66929" y="351154"/>
                </a:lnTo>
                <a:lnTo>
                  <a:pt x="64135" y="352044"/>
                </a:lnTo>
                <a:lnTo>
                  <a:pt x="61468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1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9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6" y="353695"/>
                </a:lnTo>
                <a:lnTo>
                  <a:pt x="10033" y="352933"/>
                </a:lnTo>
                <a:lnTo>
                  <a:pt x="7366" y="352044"/>
                </a:lnTo>
                <a:lnTo>
                  <a:pt x="4572" y="351154"/>
                </a:lnTo>
                <a:lnTo>
                  <a:pt x="2667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5653"/>
                </a:lnTo>
                <a:lnTo>
                  <a:pt x="0" y="17145"/>
                </a:lnTo>
                <a:lnTo>
                  <a:pt x="2159" y="10667"/>
                </a:lnTo>
                <a:lnTo>
                  <a:pt x="6604" y="6476"/>
                </a:lnTo>
                <a:lnTo>
                  <a:pt x="11049" y="2159"/>
                </a:lnTo>
                <a:lnTo>
                  <a:pt x="17018" y="0"/>
                </a:lnTo>
                <a:lnTo>
                  <a:pt x="2425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2636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21209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666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2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39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69" y="175387"/>
                </a:lnTo>
                <a:lnTo>
                  <a:pt x="175260" y="188975"/>
                </a:lnTo>
                <a:lnTo>
                  <a:pt x="180593" y="191515"/>
                </a:lnTo>
                <a:lnTo>
                  <a:pt x="211200" y="222631"/>
                </a:lnTo>
                <a:lnTo>
                  <a:pt x="225551" y="251840"/>
                </a:lnTo>
                <a:lnTo>
                  <a:pt x="255269" y="321437"/>
                </a:lnTo>
                <a:lnTo>
                  <a:pt x="258063" y="328422"/>
                </a:lnTo>
                <a:lnTo>
                  <a:pt x="259841" y="333375"/>
                </a:lnTo>
                <a:lnTo>
                  <a:pt x="260730" y="336550"/>
                </a:lnTo>
                <a:lnTo>
                  <a:pt x="261619" y="339725"/>
                </a:lnTo>
                <a:lnTo>
                  <a:pt x="262127" y="342264"/>
                </a:lnTo>
                <a:lnTo>
                  <a:pt x="262127" y="344170"/>
                </a:lnTo>
                <a:lnTo>
                  <a:pt x="262127" y="346075"/>
                </a:lnTo>
                <a:lnTo>
                  <a:pt x="261747" y="347852"/>
                </a:lnTo>
                <a:lnTo>
                  <a:pt x="260985" y="349123"/>
                </a:lnTo>
                <a:lnTo>
                  <a:pt x="260350" y="350520"/>
                </a:lnTo>
                <a:lnTo>
                  <a:pt x="231393" y="355091"/>
                </a:lnTo>
                <a:lnTo>
                  <a:pt x="222250" y="355091"/>
                </a:lnTo>
                <a:lnTo>
                  <a:pt x="214629" y="355091"/>
                </a:lnTo>
                <a:lnTo>
                  <a:pt x="184785" y="343026"/>
                </a:lnTo>
                <a:lnTo>
                  <a:pt x="153162" y="264033"/>
                </a:lnTo>
                <a:lnTo>
                  <a:pt x="134238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585" y="210058"/>
                </a:lnTo>
                <a:lnTo>
                  <a:pt x="101853" y="208914"/>
                </a:lnTo>
                <a:lnTo>
                  <a:pt x="94234" y="208914"/>
                </a:lnTo>
                <a:lnTo>
                  <a:pt x="71754" y="208914"/>
                </a:lnTo>
                <a:lnTo>
                  <a:pt x="71754" y="343535"/>
                </a:lnTo>
                <a:lnTo>
                  <a:pt x="71754" y="345439"/>
                </a:lnTo>
                <a:lnTo>
                  <a:pt x="71247" y="346963"/>
                </a:lnTo>
                <a:lnTo>
                  <a:pt x="69976" y="348488"/>
                </a:lnTo>
                <a:lnTo>
                  <a:pt x="68834" y="349885"/>
                </a:lnTo>
                <a:lnTo>
                  <a:pt x="66928" y="351154"/>
                </a:lnTo>
                <a:lnTo>
                  <a:pt x="64135" y="352044"/>
                </a:lnTo>
                <a:lnTo>
                  <a:pt x="61467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0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8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5" y="353695"/>
                </a:lnTo>
                <a:lnTo>
                  <a:pt x="10033" y="352933"/>
                </a:lnTo>
                <a:lnTo>
                  <a:pt x="7365" y="352044"/>
                </a:lnTo>
                <a:lnTo>
                  <a:pt x="4572" y="351154"/>
                </a:lnTo>
                <a:lnTo>
                  <a:pt x="2666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39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9840" y="519938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209" y="0"/>
                </a:moveTo>
                <a:lnTo>
                  <a:pt x="197738" y="0"/>
                </a:lnTo>
                <a:lnTo>
                  <a:pt x="199262" y="0"/>
                </a:lnTo>
                <a:lnTo>
                  <a:pt x="200787" y="508"/>
                </a:lnTo>
                <a:lnTo>
                  <a:pt x="208025" y="22987"/>
                </a:lnTo>
                <a:lnTo>
                  <a:pt x="208025" y="28448"/>
                </a:lnTo>
                <a:lnTo>
                  <a:pt x="208025" y="33527"/>
                </a:lnTo>
                <a:lnTo>
                  <a:pt x="199262" y="56261"/>
                </a:lnTo>
                <a:lnTo>
                  <a:pt x="197738" y="56261"/>
                </a:lnTo>
                <a:lnTo>
                  <a:pt x="71500" y="56261"/>
                </a:lnTo>
                <a:lnTo>
                  <a:pt x="71500" y="142621"/>
                </a:lnTo>
                <a:lnTo>
                  <a:pt x="178308" y="142621"/>
                </a:lnTo>
                <a:lnTo>
                  <a:pt x="179959" y="142621"/>
                </a:lnTo>
                <a:lnTo>
                  <a:pt x="181483" y="143001"/>
                </a:lnTo>
                <a:lnTo>
                  <a:pt x="182752" y="144017"/>
                </a:lnTo>
                <a:lnTo>
                  <a:pt x="184150" y="145034"/>
                </a:lnTo>
                <a:lnTo>
                  <a:pt x="185293" y="146558"/>
                </a:lnTo>
                <a:lnTo>
                  <a:pt x="186182" y="148716"/>
                </a:lnTo>
                <a:lnTo>
                  <a:pt x="187071" y="150749"/>
                </a:lnTo>
                <a:lnTo>
                  <a:pt x="187833" y="153670"/>
                </a:lnTo>
                <a:lnTo>
                  <a:pt x="188213" y="157225"/>
                </a:lnTo>
                <a:lnTo>
                  <a:pt x="188722" y="160782"/>
                </a:lnTo>
                <a:lnTo>
                  <a:pt x="188975" y="165100"/>
                </a:lnTo>
                <a:lnTo>
                  <a:pt x="188975" y="170179"/>
                </a:lnTo>
                <a:lnTo>
                  <a:pt x="188975" y="175387"/>
                </a:lnTo>
                <a:lnTo>
                  <a:pt x="188722" y="179832"/>
                </a:lnTo>
                <a:lnTo>
                  <a:pt x="188213" y="183261"/>
                </a:lnTo>
                <a:lnTo>
                  <a:pt x="187833" y="186689"/>
                </a:lnTo>
                <a:lnTo>
                  <a:pt x="182752" y="196087"/>
                </a:lnTo>
                <a:lnTo>
                  <a:pt x="181483" y="196976"/>
                </a:lnTo>
                <a:lnTo>
                  <a:pt x="179959" y="197485"/>
                </a:lnTo>
                <a:lnTo>
                  <a:pt x="178308" y="197485"/>
                </a:lnTo>
                <a:lnTo>
                  <a:pt x="71500" y="197485"/>
                </a:lnTo>
                <a:lnTo>
                  <a:pt x="71500" y="297179"/>
                </a:lnTo>
                <a:lnTo>
                  <a:pt x="198755" y="297179"/>
                </a:lnTo>
                <a:lnTo>
                  <a:pt x="200406" y="297179"/>
                </a:lnTo>
                <a:lnTo>
                  <a:pt x="209423" y="320039"/>
                </a:lnTo>
                <a:lnTo>
                  <a:pt x="209423" y="325247"/>
                </a:lnTo>
                <a:lnTo>
                  <a:pt x="209423" y="330581"/>
                </a:lnTo>
                <a:lnTo>
                  <a:pt x="200406" y="353440"/>
                </a:lnTo>
                <a:lnTo>
                  <a:pt x="198755" y="353440"/>
                </a:lnTo>
                <a:lnTo>
                  <a:pt x="21209" y="353440"/>
                </a:lnTo>
                <a:lnTo>
                  <a:pt x="15239" y="353440"/>
                </a:lnTo>
                <a:lnTo>
                  <a:pt x="10160" y="351663"/>
                </a:lnTo>
                <a:lnTo>
                  <a:pt x="6096" y="348107"/>
                </a:lnTo>
                <a:lnTo>
                  <a:pt x="2032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733"/>
                </a:lnTo>
                <a:lnTo>
                  <a:pt x="0" y="14604"/>
                </a:lnTo>
                <a:lnTo>
                  <a:pt x="2032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39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7166" y="519937"/>
            <a:ext cx="270510" cy="355600"/>
          </a:xfrm>
          <a:custGeom>
            <a:avLst/>
            <a:gdLst/>
            <a:ahLst/>
            <a:cxnLst/>
            <a:rect l="l" t="t" r="r" b="b"/>
            <a:pathLst>
              <a:path w="270510" h="355600">
                <a:moveTo>
                  <a:pt x="10667" y="0"/>
                </a:moveTo>
                <a:lnTo>
                  <a:pt x="259714" y="0"/>
                </a:lnTo>
                <a:lnTo>
                  <a:pt x="261366" y="0"/>
                </a:lnTo>
                <a:lnTo>
                  <a:pt x="262889" y="508"/>
                </a:lnTo>
                <a:lnTo>
                  <a:pt x="264286" y="1524"/>
                </a:lnTo>
                <a:lnTo>
                  <a:pt x="265683" y="2539"/>
                </a:lnTo>
                <a:lnTo>
                  <a:pt x="266699" y="4190"/>
                </a:lnTo>
                <a:lnTo>
                  <a:pt x="270382" y="24002"/>
                </a:lnTo>
                <a:lnTo>
                  <a:pt x="270382" y="29463"/>
                </a:lnTo>
                <a:lnTo>
                  <a:pt x="270382" y="34798"/>
                </a:lnTo>
                <a:lnTo>
                  <a:pt x="264286" y="57023"/>
                </a:lnTo>
                <a:lnTo>
                  <a:pt x="262889" y="58165"/>
                </a:lnTo>
                <a:lnTo>
                  <a:pt x="261366" y="58674"/>
                </a:lnTo>
                <a:lnTo>
                  <a:pt x="259714" y="58674"/>
                </a:lnTo>
                <a:lnTo>
                  <a:pt x="171322" y="58674"/>
                </a:lnTo>
                <a:lnTo>
                  <a:pt x="171322" y="343535"/>
                </a:lnTo>
                <a:lnTo>
                  <a:pt x="171322" y="345439"/>
                </a:lnTo>
                <a:lnTo>
                  <a:pt x="170687" y="346963"/>
                </a:lnTo>
                <a:lnTo>
                  <a:pt x="169544" y="348488"/>
                </a:lnTo>
                <a:lnTo>
                  <a:pt x="168274" y="349885"/>
                </a:lnTo>
                <a:lnTo>
                  <a:pt x="166369" y="351154"/>
                </a:lnTo>
                <a:lnTo>
                  <a:pt x="163575" y="352044"/>
                </a:lnTo>
                <a:lnTo>
                  <a:pt x="160908" y="352933"/>
                </a:lnTo>
                <a:lnTo>
                  <a:pt x="157225" y="353695"/>
                </a:lnTo>
                <a:lnTo>
                  <a:pt x="152526" y="354202"/>
                </a:lnTo>
                <a:lnTo>
                  <a:pt x="147955" y="354711"/>
                </a:lnTo>
                <a:lnTo>
                  <a:pt x="142112" y="355091"/>
                </a:lnTo>
                <a:lnTo>
                  <a:pt x="135255" y="355091"/>
                </a:lnTo>
                <a:lnTo>
                  <a:pt x="128269" y="355091"/>
                </a:lnTo>
                <a:lnTo>
                  <a:pt x="99186" y="345439"/>
                </a:lnTo>
                <a:lnTo>
                  <a:pt x="99186" y="343535"/>
                </a:lnTo>
                <a:lnTo>
                  <a:pt x="99186" y="58674"/>
                </a:lnTo>
                <a:lnTo>
                  <a:pt x="10667" y="58674"/>
                </a:lnTo>
                <a:lnTo>
                  <a:pt x="8889" y="58674"/>
                </a:lnTo>
                <a:lnTo>
                  <a:pt x="7365" y="58165"/>
                </a:lnTo>
                <a:lnTo>
                  <a:pt x="6095" y="57023"/>
                </a:lnTo>
                <a:lnTo>
                  <a:pt x="4825" y="56007"/>
                </a:lnTo>
                <a:lnTo>
                  <a:pt x="3682" y="54356"/>
                </a:lnTo>
                <a:lnTo>
                  <a:pt x="2793" y="52070"/>
                </a:lnTo>
                <a:lnTo>
                  <a:pt x="1904" y="49784"/>
                </a:lnTo>
                <a:lnTo>
                  <a:pt x="1142" y="46736"/>
                </a:lnTo>
                <a:lnTo>
                  <a:pt x="761" y="43052"/>
                </a:lnTo>
                <a:lnTo>
                  <a:pt x="253" y="39242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253" y="19431"/>
                </a:lnTo>
                <a:lnTo>
                  <a:pt x="761" y="15621"/>
                </a:lnTo>
                <a:lnTo>
                  <a:pt x="1142" y="11811"/>
                </a:lnTo>
                <a:lnTo>
                  <a:pt x="1904" y="8636"/>
                </a:lnTo>
                <a:lnTo>
                  <a:pt x="2793" y="6476"/>
                </a:lnTo>
                <a:lnTo>
                  <a:pt x="3682" y="4190"/>
                </a:lnTo>
                <a:lnTo>
                  <a:pt x="4825" y="2539"/>
                </a:lnTo>
                <a:lnTo>
                  <a:pt x="6095" y="1524"/>
                </a:lnTo>
                <a:lnTo>
                  <a:pt x="7365" y="508"/>
                </a:lnTo>
                <a:lnTo>
                  <a:pt x="8889" y="0"/>
                </a:lnTo>
                <a:lnTo>
                  <a:pt x="1066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7652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5" h="355600">
                <a:moveTo>
                  <a:pt x="21209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667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3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40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70" y="175387"/>
                </a:lnTo>
                <a:lnTo>
                  <a:pt x="175260" y="188975"/>
                </a:lnTo>
                <a:lnTo>
                  <a:pt x="180594" y="191515"/>
                </a:lnTo>
                <a:lnTo>
                  <a:pt x="211200" y="222631"/>
                </a:lnTo>
                <a:lnTo>
                  <a:pt x="225552" y="251840"/>
                </a:lnTo>
                <a:lnTo>
                  <a:pt x="255270" y="321437"/>
                </a:lnTo>
                <a:lnTo>
                  <a:pt x="258064" y="328422"/>
                </a:lnTo>
                <a:lnTo>
                  <a:pt x="259842" y="333375"/>
                </a:lnTo>
                <a:lnTo>
                  <a:pt x="260731" y="336550"/>
                </a:lnTo>
                <a:lnTo>
                  <a:pt x="261620" y="339725"/>
                </a:lnTo>
                <a:lnTo>
                  <a:pt x="262128" y="342264"/>
                </a:lnTo>
                <a:lnTo>
                  <a:pt x="262128" y="344170"/>
                </a:lnTo>
                <a:lnTo>
                  <a:pt x="262128" y="346075"/>
                </a:lnTo>
                <a:lnTo>
                  <a:pt x="261747" y="347852"/>
                </a:lnTo>
                <a:lnTo>
                  <a:pt x="260985" y="349123"/>
                </a:lnTo>
                <a:lnTo>
                  <a:pt x="260350" y="350520"/>
                </a:lnTo>
                <a:lnTo>
                  <a:pt x="231394" y="355091"/>
                </a:lnTo>
                <a:lnTo>
                  <a:pt x="222250" y="355091"/>
                </a:lnTo>
                <a:lnTo>
                  <a:pt x="214630" y="355091"/>
                </a:lnTo>
                <a:lnTo>
                  <a:pt x="193167" y="352425"/>
                </a:lnTo>
                <a:lnTo>
                  <a:pt x="190500" y="351409"/>
                </a:lnTo>
                <a:lnTo>
                  <a:pt x="188722" y="350138"/>
                </a:lnTo>
                <a:lnTo>
                  <a:pt x="187579" y="348614"/>
                </a:lnTo>
                <a:lnTo>
                  <a:pt x="186436" y="347090"/>
                </a:lnTo>
                <a:lnTo>
                  <a:pt x="185547" y="345186"/>
                </a:lnTo>
                <a:lnTo>
                  <a:pt x="184912" y="343026"/>
                </a:lnTo>
                <a:lnTo>
                  <a:pt x="153162" y="264033"/>
                </a:lnTo>
                <a:lnTo>
                  <a:pt x="134239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7" y="212471"/>
                </a:lnTo>
                <a:lnTo>
                  <a:pt x="108585" y="210058"/>
                </a:lnTo>
                <a:lnTo>
                  <a:pt x="101854" y="208914"/>
                </a:lnTo>
                <a:lnTo>
                  <a:pt x="94234" y="208914"/>
                </a:lnTo>
                <a:lnTo>
                  <a:pt x="71755" y="208914"/>
                </a:lnTo>
                <a:lnTo>
                  <a:pt x="71755" y="343535"/>
                </a:lnTo>
                <a:lnTo>
                  <a:pt x="71755" y="345439"/>
                </a:lnTo>
                <a:lnTo>
                  <a:pt x="71247" y="346963"/>
                </a:lnTo>
                <a:lnTo>
                  <a:pt x="69977" y="348488"/>
                </a:lnTo>
                <a:lnTo>
                  <a:pt x="68834" y="349885"/>
                </a:lnTo>
                <a:lnTo>
                  <a:pt x="66929" y="351154"/>
                </a:lnTo>
                <a:lnTo>
                  <a:pt x="64135" y="352044"/>
                </a:lnTo>
                <a:lnTo>
                  <a:pt x="61468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1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9" y="355091"/>
                </a:lnTo>
                <a:lnTo>
                  <a:pt x="22987" y="354711"/>
                </a:lnTo>
                <a:lnTo>
                  <a:pt x="18415" y="354202"/>
                </a:lnTo>
                <a:lnTo>
                  <a:pt x="13716" y="353695"/>
                </a:lnTo>
                <a:lnTo>
                  <a:pt x="10033" y="352933"/>
                </a:lnTo>
                <a:lnTo>
                  <a:pt x="7366" y="352044"/>
                </a:lnTo>
                <a:lnTo>
                  <a:pt x="4572" y="351154"/>
                </a:lnTo>
                <a:lnTo>
                  <a:pt x="2667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40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71536" y="518287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5" h="356869">
                <a:moveTo>
                  <a:pt x="36067" y="0"/>
                </a:moveTo>
                <a:lnTo>
                  <a:pt x="43052" y="0"/>
                </a:lnTo>
                <a:lnTo>
                  <a:pt x="48894" y="253"/>
                </a:lnTo>
                <a:lnTo>
                  <a:pt x="53466" y="888"/>
                </a:lnTo>
                <a:lnTo>
                  <a:pt x="58038" y="1397"/>
                </a:lnTo>
                <a:lnTo>
                  <a:pt x="61721" y="2159"/>
                </a:lnTo>
                <a:lnTo>
                  <a:pt x="64388" y="3048"/>
                </a:lnTo>
                <a:lnTo>
                  <a:pt x="67183" y="3937"/>
                </a:lnTo>
                <a:lnTo>
                  <a:pt x="69087" y="5079"/>
                </a:lnTo>
                <a:lnTo>
                  <a:pt x="70104" y="6603"/>
                </a:lnTo>
                <a:lnTo>
                  <a:pt x="71246" y="8000"/>
                </a:lnTo>
                <a:lnTo>
                  <a:pt x="71755" y="9778"/>
                </a:lnTo>
                <a:lnTo>
                  <a:pt x="71755" y="11811"/>
                </a:lnTo>
                <a:lnTo>
                  <a:pt x="71755" y="162178"/>
                </a:lnTo>
                <a:lnTo>
                  <a:pt x="175260" y="12064"/>
                </a:lnTo>
                <a:lnTo>
                  <a:pt x="176530" y="9651"/>
                </a:lnTo>
                <a:lnTo>
                  <a:pt x="178054" y="7747"/>
                </a:lnTo>
                <a:lnTo>
                  <a:pt x="179959" y="6223"/>
                </a:lnTo>
                <a:lnTo>
                  <a:pt x="181737" y="4572"/>
                </a:lnTo>
                <a:lnTo>
                  <a:pt x="184149" y="3428"/>
                </a:lnTo>
                <a:lnTo>
                  <a:pt x="208661" y="0"/>
                </a:lnTo>
                <a:lnTo>
                  <a:pt x="215645" y="0"/>
                </a:lnTo>
                <a:lnTo>
                  <a:pt x="223012" y="0"/>
                </a:lnTo>
                <a:lnTo>
                  <a:pt x="228981" y="253"/>
                </a:lnTo>
                <a:lnTo>
                  <a:pt x="233680" y="888"/>
                </a:lnTo>
                <a:lnTo>
                  <a:pt x="238506" y="1397"/>
                </a:lnTo>
                <a:lnTo>
                  <a:pt x="252603" y="9905"/>
                </a:lnTo>
                <a:lnTo>
                  <a:pt x="252603" y="11811"/>
                </a:lnTo>
                <a:lnTo>
                  <a:pt x="252603" y="14859"/>
                </a:lnTo>
                <a:lnTo>
                  <a:pt x="251713" y="18034"/>
                </a:lnTo>
                <a:lnTo>
                  <a:pt x="250062" y="21336"/>
                </a:lnTo>
                <a:lnTo>
                  <a:pt x="248538" y="24637"/>
                </a:lnTo>
                <a:lnTo>
                  <a:pt x="245363" y="29845"/>
                </a:lnTo>
                <a:lnTo>
                  <a:pt x="240791" y="36829"/>
                </a:lnTo>
                <a:lnTo>
                  <a:pt x="143890" y="163829"/>
                </a:lnTo>
                <a:lnTo>
                  <a:pt x="249555" y="323596"/>
                </a:lnTo>
                <a:lnTo>
                  <a:pt x="253618" y="331088"/>
                </a:lnTo>
                <a:lnTo>
                  <a:pt x="256032" y="336041"/>
                </a:lnTo>
                <a:lnTo>
                  <a:pt x="256793" y="338582"/>
                </a:lnTo>
                <a:lnTo>
                  <a:pt x="257683" y="340995"/>
                </a:lnTo>
                <a:lnTo>
                  <a:pt x="258063" y="342900"/>
                </a:lnTo>
                <a:lnTo>
                  <a:pt x="258063" y="344424"/>
                </a:lnTo>
                <a:lnTo>
                  <a:pt x="258063" y="346455"/>
                </a:lnTo>
                <a:lnTo>
                  <a:pt x="257556" y="348234"/>
                </a:lnTo>
                <a:lnTo>
                  <a:pt x="256539" y="349758"/>
                </a:lnTo>
                <a:lnTo>
                  <a:pt x="255523" y="351282"/>
                </a:lnTo>
                <a:lnTo>
                  <a:pt x="253618" y="352551"/>
                </a:lnTo>
                <a:lnTo>
                  <a:pt x="250824" y="353567"/>
                </a:lnTo>
                <a:lnTo>
                  <a:pt x="248031" y="354584"/>
                </a:lnTo>
                <a:lnTo>
                  <a:pt x="244093" y="355346"/>
                </a:lnTo>
                <a:lnTo>
                  <a:pt x="239140" y="355853"/>
                </a:lnTo>
                <a:lnTo>
                  <a:pt x="234314" y="356362"/>
                </a:lnTo>
                <a:lnTo>
                  <a:pt x="228091" y="356742"/>
                </a:lnTo>
                <a:lnTo>
                  <a:pt x="220598" y="356742"/>
                </a:lnTo>
                <a:lnTo>
                  <a:pt x="181610" y="349376"/>
                </a:lnTo>
                <a:lnTo>
                  <a:pt x="178562" y="344677"/>
                </a:lnTo>
                <a:lnTo>
                  <a:pt x="71755" y="177037"/>
                </a:lnTo>
                <a:lnTo>
                  <a:pt x="71755" y="344677"/>
                </a:lnTo>
                <a:lnTo>
                  <a:pt x="71755" y="346710"/>
                </a:lnTo>
                <a:lnTo>
                  <a:pt x="71246" y="348361"/>
                </a:lnTo>
                <a:lnTo>
                  <a:pt x="70104" y="349885"/>
                </a:lnTo>
                <a:lnTo>
                  <a:pt x="69087" y="351282"/>
                </a:lnTo>
                <a:lnTo>
                  <a:pt x="67183" y="352551"/>
                </a:lnTo>
                <a:lnTo>
                  <a:pt x="64388" y="353567"/>
                </a:lnTo>
                <a:lnTo>
                  <a:pt x="61721" y="354584"/>
                </a:lnTo>
                <a:lnTo>
                  <a:pt x="58038" y="355346"/>
                </a:lnTo>
                <a:lnTo>
                  <a:pt x="53466" y="355853"/>
                </a:lnTo>
                <a:lnTo>
                  <a:pt x="48894" y="356362"/>
                </a:lnTo>
                <a:lnTo>
                  <a:pt x="43052" y="356742"/>
                </a:lnTo>
                <a:lnTo>
                  <a:pt x="36067" y="356742"/>
                </a:lnTo>
                <a:lnTo>
                  <a:pt x="29083" y="356742"/>
                </a:lnTo>
                <a:lnTo>
                  <a:pt x="23367" y="356362"/>
                </a:lnTo>
                <a:lnTo>
                  <a:pt x="18668" y="355853"/>
                </a:lnTo>
                <a:lnTo>
                  <a:pt x="13969" y="355346"/>
                </a:lnTo>
                <a:lnTo>
                  <a:pt x="10287" y="354584"/>
                </a:lnTo>
                <a:lnTo>
                  <a:pt x="7619" y="353567"/>
                </a:lnTo>
                <a:lnTo>
                  <a:pt x="4825" y="352551"/>
                </a:lnTo>
                <a:lnTo>
                  <a:pt x="2921" y="351282"/>
                </a:lnTo>
                <a:lnTo>
                  <a:pt x="1777" y="349885"/>
                </a:lnTo>
                <a:lnTo>
                  <a:pt x="508" y="348361"/>
                </a:lnTo>
                <a:lnTo>
                  <a:pt x="0" y="346710"/>
                </a:lnTo>
                <a:lnTo>
                  <a:pt x="0" y="344677"/>
                </a:lnTo>
                <a:lnTo>
                  <a:pt x="0" y="11811"/>
                </a:lnTo>
                <a:lnTo>
                  <a:pt x="0" y="9778"/>
                </a:lnTo>
                <a:lnTo>
                  <a:pt x="508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4825" y="3937"/>
                </a:lnTo>
                <a:lnTo>
                  <a:pt x="7619" y="3048"/>
                </a:lnTo>
                <a:lnTo>
                  <a:pt x="10287" y="2159"/>
                </a:lnTo>
                <a:lnTo>
                  <a:pt x="13969" y="1397"/>
                </a:lnTo>
                <a:lnTo>
                  <a:pt x="18668" y="888"/>
                </a:lnTo>
                <a:lnTo>
                  <a:pt x="23367" y="253"/>
                </a:lnTo>
                <a:lnTo>
                  <a:pt x="29083" y="0"/>
                </a:lnTo>
                <a:lnTo>
                  <a:pt x="3606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5522" y="518288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5940" y="0"/>
                </a:moveTo>
                <a:lnTo>
                  <a:pt x="42925" y="0"/>
                </a:lnTo>
                <a:lnTo>
                  <a:pt x="48640" y="253"/>
                </a:lnTo>
                <a:lnTo>
                  <a:pt x="53212" y="888"/>
                </a:lnTo>
                <a:lnTo>
                  <a:pt x="57785" y="1397"/>
                </a:lnTo>
                <a:lnTo>
                  <a:pt x="69976" y="6603"/>
                </a:lnTo>
                <a:lnTo>
                  <a:pt x="71119" y="8000"/>
                </a:lnTo>
                <a:lnTo>
                  <a:pt x="71754" y="9651"/>
                </a:lnTo>
                <a:lnTo>
                  <a:pt x="71754" y="11429"/>
                </a:lnTo>
                <a:lnTo>
                  <a:pt x="71754" y="220090"/>
                </a:lnTo>
                <a:lnTo>
                  <a:pt x="79819" y="263921"/>
                </a:lnTo>
                <a:lnTo>
                  <a:pt x="108537" y="294443"/>
                </a:lnTo>
                <a:lnTo>
                  <a:pt x="145287" y="302387"/>
                </a:lnTo>
                <a:lnTo>
                  <a:pt x="153475" y="302055"/>
                </a:lnTo>
                <a:lnTo>
                  <a:pt x="193319" y="286678"/>
                </a:lnTo>
                <a:lnTo>
                  <a:pt x="214764" y="249856"/>
                </a:lnTo>
                <a:lnTo>
                  <a:pt x="217550" y="224282"/>
                </a:lnTo>
                <a:lnTo>
                  <a:pt x="217550" y="11429"/>
                </a:lnTo>
                <a:lnTo>
                  <a:pt x="217550" y="9651"/>
                </a:lnTo>
                <a:lnTo>
                  <a:pt x="236092" y="888"/>
                </a:lnTo>
                <a:lnTo>
                  <a:pt x="240664" y="253"/>
                </a:lnTo>
                <a:lnTo>
                  <a:pt x="246506" y="0"/>
                </a:lnTo>
                <a:lnTo>
                  <a:pt x="253364" y="0"/>
                </a:lnTo>
                <a:lnTo>
                  <a:pt x="260350" y="0"/>
                </a:lnTo>
                <a:lnTo>
                  <a:pt x="265938" y="253"/>
                </a:lnTo>
                <a:lnTo>
                  <a:pt x="270382" y="888"/>
                </a:lnTo>
                <a:lnTo>
                  <a:pt x="274954" y="1397"/>
                </a:lnTo>
                <a:lnTo>
                  <a:pt x="278511" y="2159"/>
                </a:lnTo>
                <a:lnTo>
                  <a:pt x="281177" y="3048"/>
                </a:lnTo>
                <a:lnTo>
                  <a:pt x="283972" y="3937"/>
                </a:lnTo>
                <a:lnTo>
                  <a:pt x="285876" y="5079"/>
                </a:lnTo>
                <a:lnTo>
                  <a:pt x="287019" y="6603"/>
                </a:lnTo>
                <a:lnTo>
                  <a:pt x="288036" y="8000"/>
                </a:lnTo>
                <a:lnTo>
                  <a:pt x="288543" y="9651"/>
                </a:lnTo>
                <a:lnTo>
                  <a:pt x="288543" y="11429"/>
                </a:lnTo>
                <a:lnTo>
                  <a:pt x="288543" y="223392"/>
                </a:lnTo>
                <a:lnTo>
                  <a:pt x="283186" y="268291"/>
                </a:lnTo>
                <a:lnTo>
                  <a:pt x="267223" y="305276"/>
                </a:lnTo>
                <a:lnTo>
                  <a:pt x="241089" y="333327"/>
                </a:lnTo>
                <a:lnTo>
                  <a:pt x="204977" y="352043"/>
                </a:lnTo>
                <a:lnTo>
                  <a:pt x="159454" y="360741"/>
                </a:lnTo>
                <a:lnTo>
                  <a:pt x="142239" y="361314"/>
                </a:lnTo>
                <a:lnTo>
                  <a:pt x="125999" y="360793"/>
                </a:lnTo>
                <a:lnTo>
                  <a:pt x="82423" y="353060"/>
                </a:lnTo>
                <a:lnTo>
                  <a:pt x="47257" y="335664"/>
                </a:lnTo>
                <a:lnTo>
                  <a:pt x="15035" y="297640"/>
                </a:lnTo>
                <a:lnTo>
                  <a:pt x="2397" y="258159"/>
                </a:lnTo>
                <a:lnTo>
                  <a:pt x="0" y="226440"/>
                </a:lnTo>
                <a:lnTo>
                  <a:pt x="0" y="11429"/>
                </a:lnTo>
                <a:lnTo>
                  <a:pt x="0" y="9651"/>
                </a:lnTo>
                <a:lnTo>
                  <a:pt x="7492" y="3048"/>
                </a:lnTo>
                <a:lnTo>
                  <a:pt x="10287" y="2159"/>
                </a:lnTo>
                <a:lnTo>
                  <a:pt x="13969" y="1397"/>
                </a:lnTo>
                <a:lnTo>
                  <a:pt x="18541" y="888"/>
                </a:lnTo>
                <a:lnTo>
                  <a:pt x="23113" y="253"/>
                </a:lnTo>
                <a:lnTo>
                  <a:pt x="28828" y="0"/>
                </a:lnTo>
                <a:lnTo>
                  <a:pt x="3594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5452" y="518287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660" y="2286"/>
                </a:lnTo>
                <a:lnTo>
                  <a:pt x="212217" y="14986"/>
                </a:lnTo>
                <a:lnTo>
                  <a:pt x="321437" y="328295"/>
                </a:lnTo>
                <a:lnTo>
                  <a:pt x="323596" y="334899"/>
                </a:lnTo>
                <a:lnTo>
                  <a:pt x="324993" y="339978"/>
                </a:lnTo>
                <a:lnTo>
                  <a:pt x="325500" y="343788"/>
                </a:lnTo>
                <a:lnTo>
                  <a:pt x="326136" y="347725"/>
                </a:lnTo>
                <a:lnTo>
                  <a:pt x="312674" y="355980"/>
                </a:lnTo>
                <a:lnTo>
                  <a:pt x="307594" y="356488"/>
                </a:lnTo>
                <a:lnTo>
                  <a:pt x="300609" y="356742"/>
                </a:lnTo>
                <a:lnTo>
                  <a:pt x="291719" y="356742"/>
                </a:lnTo>
                <a:lnTo>
                  <a:pt x="282448" y="356742"/>
                </a:lnTo>
                <a:lnTo>
                  <a:pt x="258063" y="354584"/>
                </a:lnTo>
                <a:lnTo>
                  <a:pt x="255397" y="353822"/>
                </a:lnTo>
                <a:lnTo>
                  <a:pt x="249682" y="345439"/>
                </a:lnTo>
                <a:lnTo>
                  <a:pt x="225806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2" y="354075"/>
                </a:lnTo>
                <a:lnTo>
                  <a:pt x="59562" y="355091"/>
                </a:lnTo>
                <a:lnTo>
                  <a:pt x="55752" y="355726"/>
                </a:lnTo>
                <a:lnTo>
                  <a:pt x="50926" y="356108"/>
                </a:lnTo>
                <a:lnTo>
                  <a:pt x="46100" y="356488"/>
                </a:lnTo>
                <a:lnTo>
                  <a:pt x="39750" y="356742"/>
                </a:lnTo>
                <a:lnTo>
                  <a:pt x="32003" y="356742"/>
                </a:lnTo>
                <a:lnTo>
                  <a:pt x="23622" y="356742"/>
                </a:lnTo>
                <a:lnTo>
                  <a:pt x="17018" y="356362"/>
                </a:lnTo>
                <a:lnTo>
                  <a:pt x="12319" y="355853"/>
                </a:lnTo>
                <a:lnTo>
                  <a:pt x="7620" y="355346"/>
                </a:lnTo>
                <a:lnTo>
                  <a:pt x="4318" y="353949"/>
                </a:lnTo>
                <a:lnTo>
                  <a:pt x="2412" y="351916"/>
                </a:lnTo>
                <a:lnTo>
                  <a:pt x="635" y="349758"/>
                </a:lnTo>
                <a:lnTo>
                  <a:pt x="0" y="346837"/>
                </a:lnTo>
                <a:lnTo>
                  <a:pt x="508" y="343026"/>
                </a:lnTo>
                <a:lnTo>
                  <a:pt x="1143" y="339216"/>
                </a:lnTo>
                <a:lnTo>
                  <a:pt x="2412" y="334137"/>
                </a:lnTo>
                <a:lnTo>
                  <a:pt x="4699" y="327787"/>
                </a:lnTo>
                <a:lnTo>
                  <a:pt x="113664" y="14224"/>
                </a:lnTo>
                <a:lnTo>
                  <a:pt x="114681" y="11175"/>
                </a:lnTo>
                <a:lnTo>
                  <a:pt x="115950" y="8636"/>
                </a:lnTo>
                <a:lnTo>
                  <a:pt x="117475" y="6730"/>
                </a:lnTo>
                <a:lnTo>
                  <a:pt x="118872" y="4825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8103" y="518287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053" y="0"/>
                </a:lnTo>
                <a:lnTo>
                  <a:pt x="48895" y="253"/>
                </a:lnTo>
                <a:lnTo>
                  <a:pt x="53467" y="888"/>
                </a:lnTo>
                <a:lnTo>
                  <a:pt x="58038" y="1397"/>
                </a:lnTo>
                <a:lnTo>
                  <a:pt x="61722" y="2159"/>
                </a:lnTo>
                <a:lnTo>
                  <a:pt x="64388" y="3048"/>
                </a:lnTo>
                <a:lnTo>
                  <a:pt x="67183" y="3937"/>
                </a:lnTo>
                <a:lnTo>
                  <a:pt x="69087" y="5079"/>
                </a:lnTo>
                <a:lnTo>
                  <a:pt x="70231" y="6603"/>
                </a:lnTo>
                <a:lnTo>
                  <a:pt x="71500" y="8000"/>
                </a:lnTo>
                <a:lnTo>
                  <a:pt x="72009" y="9651"/>
                </a:lnTo>
                <a:lnTo>
                  <a:pt x="72009" y="11429"/>
                </a:lnTo>
                <a:lnTo>
                  <a:pt x="72009" y="345186"/>
                </a:lnTo>
                <a:lnTo>
                  <a:pt x="72009" y="347090"/>
                </a:lnTo>
                <a:lnTo>
                  <a:pt x="71500" y="348614"/>
                </a:lnTo>
                <a:lnTo>
                  <a:pt x="70231" y="350138"/>
                </a:lnTo>
                <a:lnTo>
                  <a:pt x="69087" y="351536"/>
                </a:lnTo>
                <a:lnTo>
                  <a:pt x="67183" y="352805"/>
                </a:lnTo>
                <a:lnTo>
                  <a:pt x="64388" y="353695"/>
                </a:lnTo>
                <a:lnTo>
                  <a:pt x="61722" y="354584"/>
                </a:lnTo>
                <a:lnTo>
                  <a:pt x="58038" y="355346"/>
                </a:lnTo>
                <a:lnTo>
                  <a:pt x="53467" y="355853"/>
                </a:lnTo>
                <a:lnTo>
                  <a:pt x="48895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3" y="356742"/>
                </a:lnTo>
                <a:lnTo>
                  <a:pt x="23368" y="356362"/>
                </a:lnTo>
                <a:lnTo>
                  <a:pt x="18669" y="355853"/>
                </a:lnTo>
                <a:lnTo>
                  <a:pt x="13970" y="355346"/>
                </a:lnTo>
                <a:lnTo>
                  <a:pt x="10287" y="354584"/>
                </a:lnTo>
                <a:lnTo>
                  <a:pt x="7620" y="353695"/>
                </a:lnTo>
                <a:lnTo>
                  <a:pt x="4825" y="352805"/>
                </a:lnTo>
                <a:lnTo>
                  <a:pt x="2921" y="351536"/>
                </a:lnTo>
                <a:lnTo>
                  <a:pt x="1778" y="350138"/>
                </a:lnTo>
                <a:lnTo>
                  <a:pt x="508" y="348614"/>
                </a:lnTo>
                <a:lnTo>
                  <a:pt x="0" y="347090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508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18796" y="888"/>
                </a:lnTo>
                <a:lnTo>
                  <a:pt x="23368" y="253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3120" y="518287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053" y="0"/>
                </a:lnTo>
                <a:lnTo>
                  <a:pt x="48894" y="253"/>
                </a:lnTo>
                <a:lnTo>
                  <a:pt x="53467" y="888"/>
                </a:lnTo>
                <a:lnTo>
                  <a:pt x="58038" y="1397"/>
                </a:lnTo>
                <a:lnTo>
                  <a:pt x="61722" y="2159"/>
                </a:lnTo>
                <a:lnTo>
                  <a:pt x="64388" y="3048"/>
                </a:lnTo>
                <a:lnTo>
                  <a:pt x="67182" y="3937"/>
                </a:lnTo>
                <a:lnTo>
                  <a:pt x="69087" y="5079"/>
                </a:lnTo>
                <a:lnTo>
                  <a:pt x="70231" y="6603"/>
                </a:lnTo>
                <a:lnTo>
                  <a:pt x="71500" y="8000"/>
                </a:lnTo>
                <a:lnTo>
                  <a:pt x="72009" y="9651"/>
                </a:lnTo>
                <a:lnTo>
                  <a:pt x="72009" y="11429"/>
                </a:lnTo>
                <a:lnTo>
                  <a:pt x="72009" y="345186"/>
                </a:lnTo>
                <a:lnTo>
                  <a:pt x="72009" y="347090"/>
                </a:lnTo>
                <a:lnTo>
                  <a:pt x="71500" y="348614"/>
                </a:lnTo>
                <a:lnTo>
                  <a:pt x="70231" y="350138"/>
                </a:lnTo>
                <a:lnTo>
                  <a:pt x="69087" y="351536"/>
                </a:lnTo>
                <a:lnTo>
                  <a:pt x="67182" y="352805"/>
                </a:lnTo>
                <a:lnTo>
                  <a:pt x="64388" y="353695"/>
                </a:lnTo>
                <a:lnTo>
                  <a:pt x="61722" y="354584"/>
                </a:lnTo>
                <a:lnTo>
                  <a:pt x="58038" y="355346"/>
                </a:lnTo>
                <a:lnTo>
                  <a:pt x="53467" y="355853"/>
                </a:lnTo>
                <a:lnTo>
                  <a:pt x="48894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2" y="356742"/>
                </a:lnTo>
                <a:lnTo>
                  <a:pt x="23368" y="356362"/>
                </a:lnTo>
                <a:lnTo>
                  <a:pt x="18668" y="355853"/>
                </a:lnTo>
                <a:lnTo>
                  <a:pt x="13969" y="355346"/>
                </a:lnTo>
                <a:lnTo>
                  <a:pt x="10287" y="354584"/>
                </a:lnTo>
                <a:lnTo>
                  <a:pt x="7619" y="353695"/>
                </a:lnTo>
                <a:lnTo>
                  <a:pt x="4825" y="352805"/>
                </a:lnTo>
                <a:lnTo>
                  <a:pt x="2921" y="351536"/>
                </a:lnTo>
                <a:lnTo>
                  <a:pt x="1778" y="350138"/>
                </a:lnTo>
                <a:lnTo>
                  <a:pt x="507" y="348614"/>
                </a:lnTo>
                <a:lnTo>
                  <a:pt x="0" y="347090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507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4953" y="3937"/>
                </a:lnTo>
                <a:lnTo>
                  <a:pt x="7747" y="3048"/>
                </a:lnTo>
                <a:lnTo>
                  <a:pt x="10541" y="2159"/>
                </a:lnTo>
                <a:lnTo>
                  <a:pt x="14224" y="1397"/>
                </a:lnTo>
                <a:lnTo>
                  <a:pt x="18796" y="888"/>
                </a:lnTo>
                <a:lnTo>
                  <a:pt x="23368" y="253"/>
                </a:lnTo>
                <a:lnTo>
                  <a:pt x="29082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1328" y="518287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4" h="356869">
                <a:moveTo>
                  <a:pt x="36068" y="0"/>
                </a:moveTo>
                <a:lnTo>
                  <a:pt x="43053" y="0"/>
                </a:lnTo>
                <a:lnTo>
                  <a:pt x="48895" y="253"/>
                </a:lnTo>
                <a:lnTo>
                  <a:pt x="53467" y="888"/>
                </a:lnTo>
                <a:lnTo>
                  <a:pt x="58039" y="1397"/>
                </a:lnTo>
                <a:lnTo>
                  <a:pt x="61722" y="2159"/>
                </a:lnTo>
                <a:lnTo>
                  <a:pt x="64389" y="3048"/>
                </a:lnTo>
                <a:lnTo>
                  <a:pt x="67183" y="3937"/>
                </a:lnTo>
                <a:lnTo>
                  <a:pt x="69088" y="5079"/>
                </a:lnTo>
                <a:lnTo>
                  <a:pt x="70104" y="6603"/>
                </a:lnTo>
                <a:lnTo>
                  <a:pt x="71247" y="8000"/>
                </a:lnTo>
                <a:lnTo>
                  <a:pt x="71755" y="9778"/>
                </a:lnTo>
                <a:lnTo>
                  <a:pt x="71755" y="11811"/>
                </a:lnTo>
                <a:lnTo>
                  <a:pt x="71755" y="162178"/>
                </a:lnTo>
                <a:lnTo>
                  <a:pt x="175260" y="12064"/>
                </a:lnTo>
                <a:lnTo>
                  <a:pt x="176530" y="9651"/>
                </a:lnTo>
                <a:lnTo>
                  <a:pt x="178054" y="7747"/>
                </a:lnTo>
                <a:lnTo>
                  <a:pt x="179959" y="6223"/>
                </a:lnTo>
                <a:lnTo>
                  <a:pt x="181737" y="4572"/>
                </a:lnTo>
                <a:lnTo>
                  <a:pt x="184150" y="3428"/>
                </a:lnTo>
                <a:lnTo>
                  <a:pt x="208661" y="0"/>
                </a:lnTo>
                <a:lnTo>
                  <a:pt x="215646" y="0"/>
                </a:lnTo>
                <a:lnTo>
                  <a:pt x="223012" y="0"/>
                </a:lnTo>
                <a:lnTo>
                  <a:pt x="228981" y="253"/>
                </a:lnTo>
                <a:lnTo>
                  <a:pt x="233680" y="888"/>
                </a:lnTo>
                <a:lnTo>
                  <a:pt x="238506" y="1397"/>
                </a:lnTo>
                <a:lnTo>
                  <a:pt x="252603" y="9905"/>
                </a:lnTo>
                <a:lnTo>
                  <a:pt x="252603" y="11811"/>
                </a:lnTo>
                <a:lnTo>
                  <a:pt x="252603" y="14859"/>
                </a:lnTo>
                <a:lnTo>
                  <a:pt x="251714" y="18034"/>
                </a:lnTo>
                <a:lnTo>
                  <a:pt x="250063" y="21336"/>
                </a:lnTo>
                <a:lnTo>
                  <a:pt x="248539" y="24637"/>
                </a:lnTo>
                <a:lnTo>
                  <a:pt x="245364" y="29845"/>
                </a:lnTo>
                <a:lnTo>
                  <a:pt x="240792" y="36829"/>
                </a:lnTo>
                <a:lnTo>
                  <a:pt x="143891" y="163829"/>
                </a:lnTo>
                <a:lnTo>
                  <a:pt x="249555" y="323596"/>
                </a:lnTo>
                <a:lnTo>
                  <a:pt x="253619" y="331088"/>
                </a:lnTo>
                <a:lnTo>
                  <a:pt x="256032" y="336041"/>
                </a:lnTo>
                <a:lnTo>
                  <a:pt x="256794" y="338582"/>
                </a:lnTo>
                <a:lnTo>
                  <a:pt x="257683" y="340995"/>
                </a:lnTo>
                <a:lnTo>
                  <a:pt x="258064" y="342900"/>
                </a:lnTo>
                <a:lnTo>
                  <a:pt x="258064" y="344424"/>
                </a:lnTo>
                <a:lnTo>
                  <a:pt x="258064" y="346455"/>
                </a:lnTo>
                <a:lnTo>
                  <a:pt x="250825" y="353567"/>
                </a:lnTo>
                <a:lnTo>
                  <a:pt x="248031" y="354584"/>
                </a:lnTo>
                <a:lnTo>
                  <a:pt x="244094" y="355346"/>
                </a:lnTo>
                <a:lnTo>
                  <a:pt x="239141" y="355853"/>
                </a:lnTo>
                <a:lnTo>
                  <a:pt x="234315" y="356362"/>
                </a:lnTo>
                <a:lnTo>
                  <a:pt x="228092" y="356742"/>
                </a:lnTo>
                <a:lnTo>
                  <a:pt x="220599" y="356742"/>
                </a:lnTo>
                <a:lnTo>
                  <a:pt x="181610" y="349376"/>
                </a:lnTo>
                <a:lnTo>
                  <a:pt x="178562" y="344677"/>
                </a:lnTo>
                <a:lnTo>
                  <a:pt x="71755" y="177037"/>
                </a:lnTo>
                <a:lnTo>
                  <a:pt x="71755" y="344677"/>
                </a:lnTo>
                <a:lnTo>
                  <a:pt x="71755" y="346710"/>
                </a:lnTo>
                <a:lnTo>
                  <a:pt x="71247" y="348361"/>
                </a:lnTo>
                <a:lnTo>
                  <a:pt x="70104" y="349885"/>
                </a:lnTo>
                <a:lnTo>
                  <a:pt x="69088" y="351282"/>
                </a:lnTo>
                <a:lnTo>
                  <a:pt x="67183" y="352551"/>
                </a:lnTo>
                <a:lnTo>
                  <a:pt x="64389" y="353567"/>
                </a:lnTo>
                <a:lnTo>
                  <a:pt x="61722" y="354584"/>
                </a:lnTo>
                <a:lnTo>
                  <a:pt x="58039" y="355346"/>
                </a:lnTo>
                <a:lnTo>
                  <a:pt x="53467" y="355853"/>
                </a:lnTo>
                <a:lnTo>
                  <a:pt x="48895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3" y="356742"/>
                </a:lnTo>
                <a:lnTo>
                  <a:pt x="23368" y="356362"/>
                </a:lnTo>
                <a:lnTo>
                  <a:pt x="18669" y="355853"/>
                </a:lnTo>
                <a:lnTo>
                  <a:pt x="13970" y="355346"/>
                </a:lnTo>
                <a:lnTo>
                  <a:pt x="10287" y="354584"/>
                </a:lnTo>
                <a:lnTo>
                  <a:pt x="7620" y="353567"/>
                </a:lnTo>
                <a:lnTo>
                  <a:pt x="4826" y="352551"/>
                </a:lnTo>
                <a:lnTo>
                  <a:pt x="2921" y="351282"/>
                </a:lnTo>
                <a:lnTo>
                  <a:pt x="1778" y="349885"/>
                </a:lnTo>
                <a:lnTo>
                  <a:pt x="508" y="348361"/>
                </a:lnTo>
                <a:lnTo>
                  <a:pt x="0" y="346710"/>
                </a:lnTo>
                <a:lnTo>
                  <a:pt x="0" y="344677"/>
                </a:lnTo>
                <a:lnTo>
                  <a:pt x="0" y="11811"/>
                </a:lnTo>
                <a:lnTo>
                  <a:pt x="0" y="9778"/>
                </a:lnTo>
                <a:lnTo>
                  <a:pt x="508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4826" y="3937"/>
                </a:lnTo>
                <a:lnTo>
                  <a:pt x="7620" y="3048"/>
                </a:lnTo>
                <a:lnTo>
                  <a:pt x="10287" y="2159"/>
                </a:lnTo>
                <a:lnTo>
                  <a:pt x="13970" y="1397"/>
                </a:lnTo>
                <a:lnTo>
                  <a:pt x="18669" y="888"/>
                </a:lnTo>
                <a:lnTo>
                  <a:pt x="23368" y="253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9143" y="513716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552" y="5947"/>
                </a:lnTo>
                <a:lnTo>
                  <a:pt x="269732" y="24066"/>
                </a:lnTo>
                <a:lnTo>
                  <a:pt x="302527" y="55145"/>
                </a:lnTo>
                <a:lnTo>
                  <a:pt x="323977" y="99187"/>
                </a:lnTo>
                <a:lnTo>
                  <a:pt x="333853" y="156622"/>
                </a:lnTo>
                <a:lnTo>
                  <a:pt x="334518" y="178815"/>
                </a:lnTo>
                <a:lnTo>
                  <a:pt x="333829" y="200225"/>
                </a:lnTo>
                <a:lnTo>
                  <a:pt x="328356" y="239520"/>
                </a:lnTo>
                <a:lnTo>
                  <a:pt x="309959" y="289512"/>
                </a:lnTo>
                <a:lnTo>
                  <a:pt x="279657" y="327719"/>
                </a:lnTo>
                <a:lnTo>
                  <a:pt x="237617" y="353187"/>
                </a:lnTo>
                <a:lnTo>
                  <a:pt x="184324" y="365099"/>
                </a:lnTo>
                <a:lnTo>
                  <a:pt x="164084" y="365887"/>
                </a:lnTo>
                <a:lnTo>
                  <a:pt x="144099" y="365218"/>
                </a:lnTo>
                <a:lnTo>
                  <a:pt x="92075" y="355092"/>
                </a:lnTo>
                <a:lnTo>
                  <a:pt x="51802" y="332553"/>
                </a:lnTo>
                <a:lnTo>
                  <a:pt x="23002" y="297068"/>
                </a:lnTo>
                <a:lnTo>
                  <a:pt x="5679" y="248102"/>
                </a:lnTo>
                <a:lnTo>
                  <a:pt x="623" y="207716"/>
                </a:lnTo>
                <a:lnTo>
                  <a:pt x="0" y="185165"/>
                </a:lnTo>
                <a:lnTo>
                  <a:pt x="670" y="164207"/>
                </a:lnTo>
                <a:lnTo>
                  <a:pt x="6107" y="125622"/>
                </a:lnTo>
                <a:lnTo>
                  <a:pt x="24447" y="76231"/>
                </a:lnTo>
                <a:lnTo>
                  <a:pt x="54786" y="38348"/>
                </a:lnTo>
                <a:lnTo>
                  <a:pt x="96774" y="12826"/>
                </a:lnTo>
                <a:lnTo>
                  <a:pt x="150280" y="789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83740" y="1328014"/>
            <a:ext cx="7735570" cy="4675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7665" indent="-355600">
              <a:spcBef>
                <a:spcPts val="700"/>
              </a:spcBef>
              <a:buAutoNum type="alphaLcParenR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Nama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0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Tidak menggunakan nama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minuman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keras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(khamr)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Tidak menggunakan nama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babi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dan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anjing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Tidak menggunakan nama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setan,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Tidak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mengarah kepada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hal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menimbulkan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kekufuran/kebatilan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Tidak menggunakan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kata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yang berkonotasi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vulgar,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porno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dan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erotis</a:t>
            </a:r>
            <a:endParaRPr sz="2000">
              <a:latin typeface="Calibri"/>
              <a:cs typeface="Calibri"/>
            </a:endParaRPr>
          </a:p>
          <a:p>
            <a:pPr marL="355600" marR="12065" indent="-342900">
              <a:spcBef>
                <a:spcPts val="600"/>
              </a:spcBef>
              <a:buAutoNum type="alphaLcParenR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Karakteristik/profil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sensori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tidak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boleh memiliki bau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atau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rasa  yang mengarah kepada produk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haram</a:t>
            </a:r>
            <a:endParaRPr sz="2000">
              <a:latin typeface="Calibri"/>
              <a:cs typeface="Calibri"/>
            </a:endParaRPr>
          </a:p>
          <a:p>
            <a:pPr marL="355600" indent="-342900"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Bentuk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tidak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menyerupai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babi dan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anjing,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tidak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porno,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vulgar,</a:t>
            </a:r>
            <a:endParaRPr sz="2000">
              <a:latin typeface="Calibri"/>
              <a:cs typeface="Calibri"/>
            </a:endParaRPr>
          </a:p>
          <a:p>
            <a:pPr marL="355600">
              <a:spcBef>
                <a:spcPts val="1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dan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erotis </a:t>
            </a:r>
            <a:r>
              <a:rPr sz="20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termasuk di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kemasan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spcBef>
                <a:spcPts val="590"/>
              </a:spcBef>
              <a:buAutoNum type="alphaLcParenR" startAt="4"/>
              <a:tabLst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Merk/brand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pada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retail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jika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suatu produk dengan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merk/brand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tertentu didaftarkan, maka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semua varian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atau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lain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dengan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merk/brand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sama harus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disertifikasi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halal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C8C5E98F-1255-44E9-9238-323A78347507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2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FBCEA5A-265C-4AD2-987D-ED8AD1D3C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2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8CAD3B1-11AF-41EF-88F2-E6F70965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2524AB27-2696-45AD-B12A-DCC7D8AD4A63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75F68C5F-164D-4244-AB2D-4F1909236E56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8C8712D-5700-4004-98B5-39017C425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BDC68D6D-1FDA-4004-85A2-FB2043A2FF6E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5289" y="1430884"/>
            <a:ext cx="8361680" cy="44494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spcBef>
                <a:spcPts val="520"/>
              </a:spcBef>
              <a:buAutoNum type="alphaLcParenR" startAt="5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Kadar etanol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37870" lvl="1" indent="-370840">
              <a:spcBef>
                <a:spcPts val="420"/>
              </a:spcBef>
              <a:buFont typeface="Arial"/>
              <a:buChar char="•"/>
              <a:tabLst>
                <a:tab pos="737870" algn="l"/>
                <a:tab pos="7385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akhir minuman </a:t>
            </a:r>
            <a:r>
              <a:rPr sz="20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maksimal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0,5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  <a:p>
            <a:pPr marL="737870" lvl="1" indent="-370840">
              <a:spcBef>
                <a:spcPts val="190"/>
              </a:spcBef>
              <a:buFont typeface="Arial"/>
              <a:buChar char="•"/>
              <a:tabLst>
                <a:tab pos="737870" algn="l"/>
                <a:tab pos="7385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selain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minuman </a:t>
            </a:r>
            <a:r>
              <a:rPr sz="20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tidak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dibatasi selama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tidak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berbahaya</a:t>
            </a:r>
            <a:endParaRPr sz="2000">
              <a:latin typeface="Calibri"/>
              <a:cs typeface="Calibri"/>
            </a:endParaRPr>
          </a:p>
          <a:p>
            <a:pPr marL="355600" indent="-342900">
              <a:spcBef>
                <a:spcPts val="590"/>
              </a:spcBef>
              <a:buAutoNum type="alphaLcParenR" startAt="5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kosmetik</a:t>
            </a:r>
            <a:endParaRPr sz="2000">
              <a:latin typeface="Calibri"/>
              <a:cs typeface="Calibri"/>
            </a:endParaRPr>
          </a:p>
          <a:p>
            <a:pPr marL="736600" lvl="1" indent="-369570">
              <a:spcBef>
                <a:spcPts val="61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jenis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waterproof </a:t>
            </a:r>
            <a:r>
              <a:rPr sz="20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harus lulus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uji tembus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air</a:t>
            </a:r>
            <a:endParaRPr sz="2000">
              <a:latin typeface="Calibri"/>
              <a:cs typeface="Calibri"/>
            </a:endParaRPr>
          </a:p>
          <a:p>
            <a:pPr marL="736600" marR="87630" lvl="1" indent="-369570">
              <a:lnSpc>
                <a:spcPct val="99900"/>
              </a:lnSpc>
              <a:spcBef>
                <a:spcPts val="209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jenis non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waterproof </a:t>
            </a:r>
            <a:r>
              <a:rPr sz="20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penggunaannya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terbatas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waktunya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dan  harus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ada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notifikasi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kemasan tentang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cara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penggunaan bagi pengguna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yang akan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beribadah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shalat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ketika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menggunakan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produk,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misalnya leaflet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khusus, penulisan di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kemasan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atau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pembedaan warna</a:t>
            </a:r>
            <a:r>
              <a:rPr sz="20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kemasan.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spcBef>
                <a:spcPts val="600"/>
              </a:spcBef>
              <a:buAutoNum type="alphaLcParenR" startAt="5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yang dikemas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ulang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(repacked) atau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diberi label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ulang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(relabeled)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: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dapat diajukan untuk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disertifikasi dengan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syarat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produk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tersebut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bersertifikat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halal MUI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atau produk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termasuk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kategori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produk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tidak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beresiko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 Risk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67665">
              <a:spcBef>
                <a:spcPts val="60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Catatan: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dapat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disertifikasi bersamaan dengan produk</a:t>
            </a:r>
            <a:r>
              <a:rPr sz="20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asalnya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8121" y="865632"/>
            <a:ext cx="4232909" cy="38176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1327" y="513716"/>
            <a:ext cx="4208272" cy="3658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4417" y="587376"/>
            <a:ext cx="100330" cy="150495"/>
          </a:xfrm>
          <a:custGeom>
            <a:avLst/>
            <a:gdLst/>
            <a:ahLst/>
            <a:cxnLst/>
            <a:rect l="l" t="t" r="r" b="b"/>
            <a:pathLst>
              <a:path w="100329" h="150495">
                <a:moveTo>
                  <a:pt x="50037" y="0"/>
                </a:moveTo>
                <a:lnTo>
                  <a:pt x="0" y="150240"/>
                </a:lnTo>
                <a:lnTo>
                  <a:pt x="100203" y="150240"/>
                </a:lnTo>
                <a:lnTo>
                  <a:pt x="50292" y="0"/>
                </a:lnTo>
                <a:lnTo>
                  <a:pt x="5003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0661" y="571626"/>
            <a:ext cx="156845" cy="24942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6410" y="570865"/>
            <a:ext cx="104266" cy="1290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3590" y="570231"/>
            <a:ext cx="106934" cy="10934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9819" y="570231"/>
            <a:ext cx="106934" cy="10934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4835" y="570231"/>
            <a:ext cx="106934" cy="10934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4453" y="572643"/>
            <a:ext cx="184150" cy="247650"/>
          </a:xfrm>
          <a:custGeom>
            <a:avLst/>
            <a:gdLst/>
            <a:ahLst/>
            <a:cxnLst/>
            <a:rect l="l" t="t" r="r" b="b"/>
            <a:pathLst>
              <a:path w="184150" h="247650">
                <a:moveTo>
                  <a:pt x="92837" y="0"/>
                </a:moveTo>
                <a:lnTo>
                  <a:pt x="48641" y="10033"/>
                </a:lnTo>
                <a:lnTo>
                  <a:pt x="19938" y="36576"/>
                </a:lnTo>
                <a:lnTo>
                  <a:pt x="4445" y="75565"/>
                </a:lnTo>
                <a:lnTo>
                  <a:pt x="0" y="122682"/>
                </a:lnTo>
                <a:lnTo>
                  <a:pt x="263" y="136780"/>
                </a:lnTo>
                <a:lnTo>
                  <a:pt x="6889" y="185743"/>
                </a:lnTo>
                <a:lnTo>
                  <a:pt x="24772" y="221835"/>
                </a:lnTo>
                <a:lnTo>
                  <a:pt x="66722" y="245538"/>
                </a:lnTo>
                <a:lnTo>
                  <a:pt x="90932" y="247650"/>
                </a:lnTo>
                <a:lnTo>
                  <a:pt x="103624" y="247050"/>
                </a:lnTo>
                <a:lnTo>
                  <a:pt x="143631" y="232487"/>
                </a:lnTo>
                <a:lnTo>
                  <a:pt x="168929" y="202261"/>
                </a:lnTo>
                <a:lnTo>
                  <a:pt x="181250" y="160220"/>
                </a:lnTo>
                <a:lnTo>
                  <a:pt x="183769" y="123698"/>
                </a:lnTo>
                <a:lnTo>
                  <a:pt x="183505" y="110101"/>
                </a:lnTo>
                <a:lnTo>
                  <a:pt x="176879" y="62075"/>
                </a:lnTo>
                <a:lnTo>
                  <a:pt x="158849" y="26338"/>
                </a:lnTo>
                <a:lnTo>
                  <a:pt x="127234" y="4982"/>
                </a:lnTo>
                <a:lnTo>
                  <a:pt x="9283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3733" y="519938"/>
            <a:ext cx="294005" cy="353695"/>
          </a:xfrm>
          <a:custGeom>
            <a:avLst/>
            <a:gdLst/>
            <a:ahLst/>
            <a:cxnLst/>
            <a:rect l="l" t="t" r="r" b="b"/>
            <a:pathLst>
              <a:path w="294004" h="353694">
                <a:moveTo>
                  <a:pt x="21208" y="0"/>
                </a:moveTo>
                <a:lnTo>
                  <a:pt x="111887" y="0"/>
                </a:lnTo>
                <a:lnTo>
                  <a:pt x="134623" y="690"/>
                </a:lnTo>
                <a:lnTo>
                  <a:pt x="174716" y="6215"/>
                </a:lnTo>
                <a:lnTo>
                  <a:pt x="222392" y="24764"/>
                </a:lnTo>
                <a:lnTo>
                  <a:pt x="258095" y="55316"/>
                </a:lnTo>
                <a:lnTo>
                  <a:pt x="281813" y="97536"/>
                </a:lnTo>
                <a:lnTo>
                  <a:pt x="292778" y="151096"/>
                </a:lnTo>
                <a:lnTo>
                  <a:pt x="293496" y="171450"/>
                </a:lnTo>
                <a:lnTo>
                  <a:pt x="292709" y="194931"/>
                </a:lnTo>
                <a:lnTo>
                  <a:pt x="286371" y="236511"/>
                </a:lnTo>
                <a:lnTo>
                  <a:pt x="265382" y="286067"/>
                </a:lnTo>
                <a:lnTo>
                  <a:pt x="231872" y="321240"/>
                </a:lnTo>
                <a:lnTo>
                  <a:pt x="186562" y="343153"/>
                </a:lnTo>
                <a:lnTo>
                  <a:pt x="128305" y="352798"/>
                </a:lnTo>
                <a:lnTo>
                  <a:pt x="105663" y="353440"/>
                </a:lnTo>
                <a:lnTo>
                  <a:pt x="21208" y="353440"/>
                </a:lnTo>
                <a:lnTo>
                  <a:pt x="15239" y="353440"/>
                </a:lnTo>
                <a:lnTo>
                  <a:pt x="10159" y="351663"/>
                </a:lnTo>
                <a:lnTo>
                  <a:pt x="6095" y="348107"/>
                </a:lnTo>
                <a:lnTo>
                  <a:pt x="2031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6409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21208" y="0"/>
                </a:moveTo>
                <a:lnTo>
                  <a:pt x="112775" y="0"/>
                </a:lnTo>
                <a:lnTo>
                  <a:pt x="122046" y="0"/>
                </a:lnTo>
                <a:lnTo>
                  <a:pt x="129666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2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39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69" y="175387"/>
                </a:lnTo>
                <a:lnTo>
                  <a:pt x="175259" y="188975"/>
                </a:lnTo>
                <a:lnTo>
                  <a:pt x="180593" y="191515"/>
                </a:lnTo>
                <a:lnTo>
                  <a:pt x="211200" y="222631"/>
                </a:lnTo>
                <a:lnTo>
                  <a:pt x="225551" y="251840"/>
                </a:lnTo>
                <a:lnTo>
                  <a:pt x="255269" y="321437"/>
                </a:lnTo>
                <a:lnTo>
                  <a:pt x="258063" y="328422"/>
                </a:lnTo>
                <a:lnTo>
                  <a:pt x="259841" y="333375"/>
                </a:lnTo>
                <a:lnTo>
                  <a:pt x="260730" y="336550"/>
                </a:lnTo>
                <a:lnTo>
                  <a:pt x="261619" y="339725"/>
                </a:lnTo>
                <a:lnTo>
                  <a:pt x="262127" y="342264"/>
                </a:lnTo>
                <a:lnTo>
                  <a:pt x="262127" y="344170"/>
                </a:lnTo>
                <a:lnTo>
                  <a:pt x="262127" y="346075"/>
                </a:lnTo>
                <a:lnTo>
                  <a:pt x="261746" y="347852"/>
                </a:lnTo>
                <a:lnTo>
                  <a:pt x="260984" y="349123"/>
                </a:lnTo>
                <a:lnTo>
                  <a:pt x="260350" y="350520"/>
                </a:lnTo>
                <a:lnTo>
                  <a:pt x="231393" y="355091"/>
                </a:lnTo>
                <a:lnTo>
                  <a:pt x="222250" y="355091"/>
                </a:lnTo>
                <a:lnTo>
                  <a:pt x="214629" y="355091"/>
                </a:lnTo>
                <a:lnTo>
                  <a:pt x="193166" y="352425"/>
                </a:lnTo>
                <a:lnTo>
                  <a:pt x="190500" y="351409"/>
                </a:lnTo>
                <a:lnTo>
                  <a:pt x="188721" y="350138"/>
                </a:lnTo>
                <a:lnTo>
                  <a:pt x="187578" y="348614"/>
                </a:lnTo>
                <a:lnTo>
                  <a:pt x="186436" y="347090"/>
                </a:lnTo>
                <a:lnTo>
                  <a:pt x="185546" y="345186"/>
                </a:lnTo>
                <a:lnTo>
                  <a:pt x="184784" y="343026"/>
                </a:lnTo>
                <a:lnTo>
                  <a:pt x="153162" y="264033"/>
                </a:lnTo>
                <a:lnTo>
                  <a:pt x="134238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584" y="210058"/>
                </a:lnTo>
                <a:lnTo>
                  <a:pt x="101853" y="208914"/>
                </a:lnTo>
                <a:lnTo>
                  <a:pt x="94233" y="208914"/>
                </a:lnTo>
                <a:lnTo>
                  <a:pt x="71754" y="208914"/>
                </a:lnTo>
                <a:lnTo>
                  <a:pt x="71754" y="343535"/>
                </a:lnTo>
                <a:lnTo>
                  <a:pt x="71754" y="345439"/>
                </a:lnTo>
                <a:lnTo>
                  <a:pt x="71246" y="346963"/>
                </a:lnTo>
                <a:lnTo>
                  <a:pt x="69976" y="348488"/>
                </a:lnTo>
                <a:lnTo>
                  <a:pt x="68833" y="349885"/>
                </a:lnTo>
                <a:lnTo>
                  <a:pt x="66928" y="351154"/>
                </a:lnTo>
                <a:lnTo>
                  <a:pt x="64134" y="352044"/>
                </a:lnTo>
                <a:lnTo>
                  <a:pt x="61467" y="352933"/>
                </a:lnTo>
                <a:lnTo>
                  <a:pt x="57784" y="353695"/>
                </a:lnTo>
                <a:lnTo>
                  <a:pt x="53212" y="354202"/>
                </a:lnTo>
                <a:lnTo>
                  <a:pt x="48640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8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5" y="353695"/>
                </a:lnTo>
                <a:lnTo>
                  <a:pt x="10032" y="352933"/>
                </a:lnTo>
                <a:lnTo>
                  <a:pt x="7365" y="352044"/>
                </a:lnTo>
                <a:lnTo>
                  <a:pt x="4571" y="351154"/>
                </a:lnTo>
                <a:lnTo>
                  <a:pt x="2666" y="349885"/>
                </a:lnTo>
                <a:lnTo>
                  <a:pt x="1650" y="348488"/>
                </a:lnTo>
                <a:lnTo>
                  <a:pt x="507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5" y="5334"/>
                </a:lnTo>
                <a:lnTo>
                  <a:pt x="10159" y="1777"/>
                </a:lnTo>
                <a:lnTo>
                  <a:pt x="15239" y="0"/>
                </a:lnTo>
                <a:lnTo>
                  <a:pt x="2120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9229" y="519937"/>
            <a:ext cx="241935" cy="355600"/>
          </a:xfrm>
          <a:custGeom>
            <a:avLst/>
            <a:gdLst/>
            <a:ahLst/>
            <a:cxnLst/>
            <a:rect l="l" t="t" r="r" b="b"/>
            <a:pathLst>
              <a:path w="241935" h="355600">
                <a:moveTo>
                  <a:pt x="24257" y="0"/>
                </a:moveTo>
                <a:lnTo>
                  <a:pt x="107569" y="0"/>
                </a:lnTo>
                <a:lnTo>
                  <a:pt x="115950" y="0"/>
                </a:lnTo>
                <a:lnTo>
                  <a:pt x="123951" y="381"/>
                </a:lnTo>
                <a:lnTo>
                  <a:pt x="166554" y="6957"/>
                </a:lnTo>
                <a:lnTo>
                  <a:pt x="205787" y="26273"/>
                </a:lnTo>
                <a:lnTo>
                  <a:pt x="232584" y="60049"/>
                </a:lnTo>
                <a:lnTo>
                  <a:pt x="241935" y="107314"/>
                </a:lnTo>
                <a:lnTo>
                  <a:pt x="241361" y="121765"/>
                </a:lnTo>
                <a:lnTo>
                  <a:pt x="232663" y="160020"/>
                </a:lnTo>
                <a:lnTo>
                  <a:pt x="205612" y="198627"/>
                </a:lnTo>
                <a:lnTo>
                  <a:pt x="162051" y="222631"/>
                </a:lnTo>
                <a:lnTo>
                  <a:pt x="118153" y="230256"/>
                </a:lnTo>
                <a:lnTo>
                  <a:pt x="101219" y="230759"/>
                </a:lnTo>
                <a:lnTo>
                  <a:pt x="71755" y="230759"/>
                </a:lnTo>
                <a:lnTo>
                  <a:pt x="71755" y="343535"/>
                </a:lnTo>
                <a:lnTo>
                  <a:pt x="71755" y="345439"/>
                </a:lnTo>
                <a:lnTo>
                  <a:pt x="71247" y="346963"/>
                </a:lnTo>
                <a:lnTo>
                  <a:pt x="69976" y="348488"/>
                </a:lnTo>
                <a:lnTo>
                  <a:pt x="68834" y="349885"/>
                </a:lnTo>
                <a:lnTo>
                  <a:pt x="66929" y="351154"/>
                </a:lnTo>
                <a:lnTo>
                  <a:pt x="64135" y="352044"/>
                </a:lnTo>
                <a:lnTo>
                  <a:pt x="61468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1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9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6" y="353695"/>
                </a:lnTo>
                <a:lnTo>
                  <a:pt x="10033" y="352933"/>
                </a:lnTo>
                <a:lnTo>
                  <a:pt x="7366" y="352044"/>
                </a:lnTo>
                <a:lnTo>
                  <a:pt x="4572" y="351154"/>
                </a:lnTo>
                <a:lnTo>
                  <a:pt x="2667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5653"/>
                </a:lnTo>
                <a:lnTo>
                  <a:pt x="0" y="17145"/>
                </a:lnTo>
                <a:lnTo>
                  <a:pt x="2159" y="10667"/>
                </a:lnTo>
                <a:lnTo>
                  <a:pt x="6604" y="6476"/>
                </a:lnTo>
                <a:lnTo>
                  <a:pt x="11049" y="2159"/>
                </a:lnTo>
                <a:lnTo>
                  <a:pt x="17018" y="0"/>
                </a:lnTo>
                <a:lnTo>
                  <a:pt x="2425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2636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4" h="355600">
                <a:moveTo>
                  <a:pt x="21209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666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2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39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69" y="175387"/>
                </a:lnTo>
                <a:lnTo>
                  <a:pt x="175260" y="188975"/>
                </a:lnTo>
                <a:lnTo>
                  <a:pt x="180593" y="191515"/>
                </a:lnTo>
                <a:lnTo>
                  <a:pt x="211200" y="222631"/>
                </a:lnTo>
                <a:lnTo>
                  <a:pt x="225551" y="251840"/>
                </a:lnTo>
                <a:lnTo>
                  <a:pt x="255269" y="321437"/>
                </a:lnTo>
                <a:lnTo>
                  <a:pt x="258063" y="328422"/>
                </a:lnTo>
                <a:lnTo>
                  <a:pt x="259841" y="333375"/>
                </a:lnTo>
                <a:lnTo>
                  <a:pt x="260730" y="336550"/>
                </a:lnTo>
                <a:lnTo>
                  <a:pt x="261619" y="339725"/>
                </a:lnTo>
                <a:lnTo>
                  <a:pt x="262127" y="342264"/>
                </a:lnTo>
                <a:lnTo>
                  <a:pt x="262127" y="344170"/>
                </a:lnTo>
                <a:lnTo>
                  <a:pt x="262127" y="346075"/>
                </a:lnTo>
                <a:lnTo>
                  <a:pt x="261747" y="347852"/>
                </a:lnTo>
                <a:lnTo>
                  <a:pt x="260985" y="349123"/>
                </a:lnTo>
                <a:lnTo>
                  <a:pt x="260350" y="350520"/>
                </a:lnTo>
                <a:lnTo>
                  <a:pt x="231393" y="355091"/>
                </a:lnTo>
                <a:lnTo>
                  <a:pt x="222250" y="355091"/>
                </a:lnTo>
                <a:lnTo>
                  <a:pt x="214629" y="355091"/>
                </a:lnTo>
                <a:lnTo>
                  <a:pt x="184785" y="343026"/>
                </a:lnTo>
                <a:lnTo>
                  <a:pt x="153162" y="264033"/>
                </a:lnTo>
                <a:lnTo>
                  <a:pt x="134238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6" y="212471"/>
                </a:lnTo>
                <a:lnTo>
                  <a:pt x="108585" y="210058"/>
                </a:lnTo>
                <a:lnTo>
                  <a:pt x="101853" y="208914"/>
                </a:lnTo>
                <a:lnTo>
                  <a:pt x="94234" y="208914"/>
                </a:lnTo>
                <a:lnTo>
                  <a:pt x="71754" y="208914"/>
                </a:lnTo>
                <a:lnTo>
                  <a:pt x="71754" y="343535"/>
                </a:lnTo>
                <a:lnTo>
                  <a:pt x="71754" y="345439"/>
                </a:lnTo>
                <a:lnTo>
                  <a:pt x="71247" y="346963"/>
                </a:lnTo>
                <a:lnTo>
                  <a:pt x="69976" y="348488"/>
                </a:lnTo>
                <a:lnTo>
                  <a:pt x="68834" y="349885"/>
                </a:lnTo>
                <a:lnTo>
                  <a:pt x="66928" y="351154"/>
                </a:lnTo>
                <a:lnTo>
                  <a:pt x="64135" y="352044"/>
                </a:lnTo>
                <a:lnTo>
                  <a:pt x="61467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0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8" y="355091"/>
                </a:lnTo>
                <a:lnTo>
                  <a:pt x="22987" y="354711"/>
                </a:lnTo>
                <a:lnTo>
                  <a:pt x="18414" y="354202"/>
                </a:lnTo>
                <a:lnTo>
                  <a:pt x="13715" y="353695"/>
                </a:lnTo>
                <a:lnTo>
                  <a:pt x="10033" y="352933"/>
                </a:lnTo>
                <a:lnTo>
                  <a:pt x="7365" y="352044"/>
                </a:lnTo>
                <a:lnTo>
                  <a:pt x="4572" y="351154"/>
                </a:lnTo>
                <a:lnTo>
                  <a:pt x="2666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39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9840" y="519938"/>
            <a:ext cx="209550" cy="353695"/>
          </a:xfrm>
          <a:custGeom>
            <a:avLst/>
            <a:gdLst/>
            <a:ahLst/>
            <a:cxnLst/>
            <a:rect l="l" t="t" r="r" b="b"/>
            <a:pathLst>
              <a:path w="209550" h="353694">
                <a:moveTo>
                  <a:pt x="21209" y="0"/>
                </a:moveTo>
                <a:lnTo>
                  <a:pt x="197738" y="0"/>
                </a:lnTo>
                <a:lnTo>
                  <a:pt x="199262" y="0"/>
                </a:lnTo>
                <a:lnTo>
                  <a:pt x="200787" y="508"/>
                </a:lnTo>
                <a:lnTo>
                  <a:pt x="208025" y="22987"/>
                </a:lnTo>
                <a:lnTo>
                  <a:pt x="208025" y="28448"/>
                </a:lnTo>
                <a:lnTo>
                  <a:pt x="208025" y="33527"/>
                </a:lnTo>
                <a:lnTo>
                  <a:pt x="199262" y="56261"/>
                </a:lnTo>
                <a:lnTo>
                  <a:pt x="197738" y="56261"/>
                </a:lnTo>
                <a:lnTo>
                  <a:pt x="71500" y="56261"/>
                </a:lnTo>
                <a:lnTo>
                  <a:pt x="71500" y="142621"/>
                </a:lnTo>
                <a:lnTo>
                  <a:pt x="178308" y="142621"/>
                </a:lnTo>
                <a:lnTo>
                  <a:pt x="179959" y="142621"/>
                </a:lnTo>
                <a:lnTo>
                  <a:pt x="181483" y="143001"/>
                </a:lnTo>
                <a:lnTo>
                  <a:pt x="182752" y="144017"/>
                </a:lnTo>
                <a:lnTo>
                  <a:pt x="184150" y="145034"/>
                </a:lnTo>
                <a:lnTo>
                  <a:pt x="185293" y="146558"/>
                </a:lnTo>
                <a:lnTo>
                  <a:pt x="186182" y="148716"/>
                </a:lnTo>
                <a:lnTo>
                  <a:pt x="187071" y="150749"/>
                </a:lnTo>
                <a:lnTo>
                  <a:pt x="187833" y="153670"/>
                </a:lnTo>
                <a:lnTo>
                  <a:pt x="188213" y="157225"/>
                </a:lnTo>
                <a:lnTo>
                  <a:pt x="188722" y="160782"/>
                </a:lnTo>
                <a:lnTo>
                  <a:pt x="188975" y="165100"/>
                </a:lnTo>
                <a:lnTo>
                  <a:pt x="188975" y="170179"/>
                </a:lnTo>
                <a:lnTo>
                  <a:pt x="188975" y="175387"/>
                </a:lnTo>
                <a:lnTo>
                  <a:pt x="188722" y="179832"/>
                </a:lnTo>
                <a:lnTo>
                  <a:pt x="188213" y="183261"/>
                </a:lnTo>
                <a:lnTo>
                  <a:pt x="187833" y="186689"/>
                </a:lnTo>
                <a:lnTo>
                  <a:pt x="182752" y="196087"/>
                </a:lnTo>
                <a:lnTo>
                  <a:pt x="181483" y="196976"/>
                </a:lnTo>
                <a:lnTo>
                  <a:pt x="179959" y="197485"/>
                </a:lnTo>
                <a:lnTo>
                  <a:pt x="178308" y="197485"/>
                </a:lnTo>
                <a:lnTo>
                  <a:pt x="71500" y="197485"/>
                </a:lnTo>
                <a:lnTo>
                  <a:pt x="71500" y="297179"/>
                </a:lnTo>
                <a:lnTo>
                  <a:pt x="198755" y="297179"/>
                </a:lnTo>
                <a:lnTo>
                  <a:pt x="200406" y="297179"/>
                </a:lnTo>
                <a:lnTo>
                  <a:pt x="209423" y="320039"/>
                </a:lnTo>
                <a:lnTo>
                  <a:pt x="209423" y="325247"/>
                </a:lnTo>
                <a:lnTo>
                  <a:pt x="209423" y="330581"/>
                </a:lnTo>
                <a:lnTo>
                  <a:pt x="200406" y="353440"/>
                </a:lnTo>
                <a:lnTo>
                  <a:pt x="198755" y="353440"/>
                </a:lnTo>
                <a:lnTo>
                  <a:pt x="21209" y="353440"/>
                </a:lnTo>
                <a:lnTo>
                  <a:pt x="15239" y="353440"/>
                </a:lnTo>
                <a:lnTo>
                  <a:pt x="10160" y="351663"/>
                </a:lnTo>
                <a:lnTo>
                  <a:pt x="6096" y="348107"/>
                </a:lnTo>
                <a:lnTo>
                  <a:pt x="2032" y="344550"/>
                </a:lnTo>
                <a:lnTo>
                  <a:pt x="0" y="338709"/>
                </a:lnTo>
                <a:lnTo>
                  <a:pt x="0" y="330708"/>
                </a:lnTo>
                <a:lnTo>
                  <a:pt x="0" y="22733"/>
                </a:lnTo>
                <a:lnTo>
                  <a:pt x="0" y="14604"/>
                </a:lnTo>
                <a:lnTo>
                  <a:pt x="2032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39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7166" y="519937"/>
            <a:ext cx="270510" cy="355600"/>
          </a:xfrm>
          <a:custGeom>
            <a:avLst/>
            <a:gdLst/>
            <a:ahLst/>
            <a:cxnLst/>
            <a:rect l="l" t="t" r="r" b="b"/>
            <a:pathLst>
              <a:path w="270510" h="355600">
                <a:moveTo>
                  <a:pt x="10667" y="0"/>
                </a:moveTo>
                <a:lnTo>
                  <a:pt x="259714" y="0"/>
                </a:lnTo>
                <a:lnTo>
                  <a:pt x="261366" y="0"/>
                </a:lnTo>
                <a:lnTo>
                  <a:pt x="262889" y="508"/>
                </a:lnTo>
                <a:lnTo>
                  <a:pt x="264286" y="1524"/>
                </a:lnTo>
                <a:lnTo>
                  <a:pt x="265683" y="2539"/>
                </a:lnTo>
                <a:lnTo>
                  <a:pt x="266699" y="4190"/>
                </a:lnTo>
                <a:lnTo>
                  <a:pt x="270382" y="24002"/>
                </a:lnTo>
                <a:lnTo>
                  <a:pt x="270382" y="29463"/>
                </a:lnTo>
                <a:lnTo>
                  <a:pt x="270382" y="34798"/>
                </a:lnTo>
                <a:lnTo>
                  <a:pt x="264286" y="57023"/>
                </a:lnTo>
                <a:lnTo>
                  <a:pt x="262889" y="58165"/>
                </a:lnTo>
                <a:lnTo>
                  <a:pt x="261366" y="58674"/>
                </a:lnTo>
                <a:lnTo>
                  <a:pt x="259714" y="58674"/>
                </a:lnTo>
                <a:lnTo>
                  <a:pt x="171322" y="58674"/>
                </a:lnTo>
                <a:lnTo>
                  <a:pt x="171322" y="343535"/>
                </a:lnTo>
                <a:lnTo>
                  <a:pt x="171322" y="345439"/>
                </a:lnTo>
                <a:lnTo>
                  <a:pt x="170687" y="346963"/>
                </a:lnTo>
                <a:lnTo>
                  <a:pt x="169544" y="348488"/>
                </a:lnTo>
                <a:lnTo>
                  <a:pt x="168274" y="349885"/>
                </a:lnTo>
                <a:lnTo>
                  <a:pt x="166369" y="351154"/>
                </a:lnTo>
                <a:lnTo>
                  <a:pt x="163575" y="352044"/>
                </a:lnTo>
                <a:lnTo>
                  <a:pt x="160908" y="352933"/>
                </a:lnTo>
                <a:lnTo>
                  <a:pt x="157225" y="353695"/>
                </a:lnTo>
                <a:lnTo>
                  <a:pt x="152526" y="354202"/>
                </a:lnTo>
                <a:lnTo>
                  <a:pt x="147955" y="354711"/>
                </a:lnTo>
                <a:lnTo>
                  <a:pt x="142112" y="355091"/>
                </a:lnTo>
                <a:lnTo>
                  <a:pt x="135255" y="355091"/>
                </a:lnTo>
                <a:lnTo>
                  <a:pt x="128269" y="355091"/>
                </a:lnTo>
                <a:lnTo>
                  <a:pt x="99186" y="345439"/>
                </a:lnTo>
                <a:lnTo>
                  <a:pt x="99186" y="343535"/>
                </a:lnTo>
                <a:lnTo>
                  <a:pt x="99186" y="58674"/>
                </a:lnTo>
                <a:lnTo>
                  <a:pt x="10667" y="58674"/>
                </a:lnTo>
                <a:lnTo>
                  <a:pt x="8889" y="58674"/>
                </a:lnTo>
                <a:lnTo>
                  <a:pt x="7365" y="58165"/>
                </a:lnTo>
                <a:lnTo>
                  <a:pt x="6095" y="57023"/>
                </a:lnTo>
                <a:lnTo>
                  <a:pt x="4825" y="56007"/>
                </a:lnTo>
                <a:lnTo>
                  <a:pt x="3682" y="54356"/>
                </a:lnTo>
                <a:lnTo>
                  <a:pt x="2793" y="52070"/>
                </a:lnTo>
                <a:lnTo>
                  <a:pt x="1904" y="49784"/>
                </a:lnTo>
                <a:lnTo>
                  <a:pt x="1142" y="46736"/>
                </a:lnTo>
                <a:lnTo>
                  <a:pt x="761" y="43052"/>
                </a:lnTo>
                <a:lnTo>
                  <a:pt x="253" y="39242"/>
                </a:lnTo>
                <a:lnTo>
                  <a:pt x="0" y="34798"/>
                </a:lnTo>
                <a:lnTo>
                  <a:pt x="0" y="29463"/>
                </a:lnTo>
                <a:lnTo>
                  <a:pt x="0" y="24002"/>
                </a:lnTo>
                <a:lnTo>
                  <a:pt x="253" y="19431"/>
                </a:lnTo>
                <a:lnTo>
                  <a:pt x="761" y="15621"/>
                </a:lnTo>
                <a:lnTo>
                  <a:pt x="1142" y="11811"/>
                </a:lnTo>
                <a:lnTo>
                  <a:pt x="1904" y="8636"/>
                </a:lnTo>
                <a:lnTo>
                  <a:pt x="2793" y="6476"/>
                </a:lnTo>
                <a:lnTo>
                  <a:pt x="3682" y="4190"/>
                </a:lnTo>
                <a:lnTo>
                  <a:pt x="4825" y="2539"/>
                </a:lnTo>
                <a:lnTo>
                  <a:pt x="6095" y="1524"/>
                </a:lnTo>
                <a:lnTo>
                  <a:pt x="7365" y="508"/>
                </a:lnTo>
                <a:lnTo>
                  <a:pt x="8889" y="0"/>
                </a:lnTo>
                <a:lnTo>
                  <a:pt x="1066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7652" y="519937"/>
            <a:ext cx="262255" cy="355600"/>
          </a:xfrm>
          <a:custGeom>
            <a:avLst/>
            <a:gdLst/>
            <a:ahLst/>
            <a:cxnLst/>
            <a:rect l="l" t="t" r="r" b="b"/>
            <a:pathLst>
              <a:path w="262255" h="355600">
                <a:moveTo>
                  <a:pt x="21209" y="0"/>
                </a:moveTo>
                <a:lnTo>
                  <a:pt x="112775" y="0"/>
                </a:lnTo>
                <a:lnTo>
                  <a:pt x="122047" y="0"/>
                </a:lnTo>
                <a:lnTo>
                  <a:pt x="129667" y="126"/>
                </a:lnTo>
                <a:lnTo>
                  <a:pt x="135636" y="508"/>
                </a:lnTo>
                <a:lnTo>
                  <a:pt x="141731" y="888"/>
                </a:lnTo>
                <a:lnTo>
                  <a:pt x="147193" y="1397"/>
                </a:lnTo>
                <a:lnTo>
                  <a:pt x="190500" y="12319"/>
                </a:lnTo>
                <a:lnTo>
                  <a:pt x="225026" y="37758"/>
                </a:lnTo>
                <a:lnTo>
                  <a:pt x="242252" y="77104"/>
                </a:lnTo>
                <a:lnTo>
                  <a:pt x="243840" y="96900"/>
                </a:lnTo>
                <a:lnTo>
                  <a:pt x="243556" y="105640"/>
                </a:lnTo>
                <a:lnTo>
                  <a:pt x="233775" y="143128"/>
                </a:lnTo>
                <a:lnTo>
                  <a:pt x="204470" y="175387"/>
                </a:lnTo>
                <a:lnTo>
                  <a:pt x="175260" y="188975"/>
                </a:lnTo>
                <a:lnTo>
                  <a:pt x="180594" y="191515"/>
                </a:lnTo>
                <a:lnTo>
                  <a:pt x="211200" y="222631"/>
                </a:lnTo>
                <a:lnTo>
                  <a:pt x="225552" y="251840"/>
                </a:lnTo>
                <a:lnTo>
                  <a:pt x="255270" y="321437"/>
                </a:lnTo>
                <a:lnTo>
                  <a:pt x="258064" y="328422"/>
                </a:lnTo>
                <a:lnTo>
                  <a:pt x="259842" y="333375"/>
                </a:lnTo>
                <a:lnTo>
                  <a:pt x="260731" y="336550"/>
                </a:lnTo>
                <a:lnTo>
                  <a:pt x="261620" y="339725"/>
                </a:lnTo>
                <a:lnTo>
                  <a:pt x="262128" y="342264"/>
                </a:lnTo>
                <a:lnTo>
                  <a:pt x="262128" y="344170"/>
                </a:lnTo>
                <a:lnTo>
                  <a:pt x="262128" y="346075"/>
                </a:lnTo>
                <a:lnTo>
                  <a:pt x="261747" y="347852"/>
                </a:lnTo>
                <a:lnTo>
                  <a:pt x="260985" y="349123"/>
                </a:lnTo>
                <a:lnTo>
                  <a:pt x="260350" y="350520"/>
                </a:lnTo>
                <a:lnTo>
                  <a:pt x="231394" y="355091"/>
                </a:lnTo>
                <a:lnTo>
                  <a:pt x="222250" y="355091"/>
                </a:lnTo>
                <a:lnTo>
                  <a:pt x="214630" y="355091"/>
                </a:lnTo>
                <a:lnTo>
                  <a:pt x="193167" y="352425"/>
                </a:lnTo>
                <a:lnTo>
                  <a:pt x="190500" y="351409"/>
                </a:lnTo>
                <a:lnTo>
                  <a:pt x="188722" y="350138"/>
                </a:lnTo>
                <a:lnTo>
                  <a:pt x="187579" y="348614"/>
                </a:lnTo>
                <a:lnTo>
                  <a:pt x="186436" y="347090"/>
                </a:lnTo>
                <a:lnTo>
                  <a:pt x="185547" y="345186"/>
                </a:lnTo>
                <a:lnTo>
                  <a:pt x="184912" y="343026"/>
                </a:lnTo>
                <a:lnTo>
                  <a:pt x="153162" y="264033"/>
                </a:lnTo>
                <a:lnTo>
                  <a:pt x="134239" y="227584"/>
                </a:lnTo>
                <a:lnTo>
                  <a:pt x="129793" y="223012"/>
                </a:lnTo>
                <a:lnTo>
                  <a:pt x="125349" y="218312"/>
                </a:lnTo>
                <a:lnTo>
                  <a:pt x="120268" y="214884"/>
                </a:lnTo>
                <a:lnTo>
                  <a:pt x="114427" y="212471"/>
                </a:lnTo>
                <a:lnTo>
                  <a:pt x="108585" y="210058"/>
                </a:lnTo>
                <a:lnTo>
                  <a:pt x="101854" y="208914"/>
                </a:lnTo>
                <a:lnTo>
                  <a:pt x="94234" y="208914"/>
                </a:lnTo>
                <a:lnTo>
                  <a:pt x="71755" y="208914"/>
                </a:lnTo>
                <a:lnTo>
                  <a:pt x="71755" y="343535"/>
                </a:lnTo>
                <a:lnTo>
                  <a:pt x="71755" y="345439"/>
                </a:lnTo>
                <a:lnTo>
                  <a:pt x="71247" y="346963"/>
                </a:lnTo>
                <a:lnTo>
                  <a:pt x="69977" y="348488"/>
                </a:lnTo>
                <a:lnTo>
                  <a:pt x="68834" y="349885"/>
                </a:lnTo>
                <a:lnTo>
                  <a:pt x="66929" y="351154"/>
                </a:lnTo>
                <a:lnTo>
                  <a:pt x="64135" y="352044"/>
                </a:lnTo>
                <a:lnTo>
                  <a:pt x="61468" y="352933"/>
                </a:lnTo>
                <a:lnTo>
                  <a:pt x="57785" y="353695"/>
                </a:lnTo>
                <a:lnTo>
                  <a:pt x="53212" y="354202"/>
                </a:lnTo>
                <a:lnTo>
                  <a:pt x="48641" y="354711"/>
                </a:lnTo>
                <a:lnTo>
                  <a:pt x="42799" y="355091"/>
                </a:lnTo>
                <a:lnTo>
                  <a:pt x="35687" y="355091"/>
                </a:lnTo>
                <a:lnTo>
                  <a:pt x="28829" y="355091"/>
                </a:lnTo>
                <a:lnTo>
                  <a:pt x="22987" y="354711"/>
                </a:lnTo>
                <a:lnTo>
                  <a:pt x="18415" y="354202"/>
                </a:lnTo>
                <a:lnTo>
                  <a:pt x="13716" y="353695"/>
                </a:lnTo>
                <a:lnTo>
                  <a:pt x="10033" y="352933"/>
                </a:lnTo>
                <a:lnTo>
                  <a:pt x="7366" y="352044"/>
                </a:lnTo>
                <a:lnTo>
                  <a:pt x="4572" y="351154"/>
                </a:lnTo>
                <a:lnTo>
                  <a:pt x="2667" y="349885"/>
                </a:lnTo>
                <a:lnTo>
                  <a:pt x="1650" y="348488"/>
                </a:lnTo>
                <a:lnTo>
                  <a:pt x="508" y="346963"/>
                </a:lnTo>
                <a:lnTo>
                  <a:pt x="0" y="345439"/>
                </a:lnTo>
                <a:lnTo>
                  <a:pt x="0" y="343535"/>
                </a:lnTo>
                <a:lnTo>
                  <a:pt x="0" y="22733"/>
                </a:lnTo>
                <a:lnTo>
                  <a:pt x="0" y="14604"/>
                </a:lnTo>
                <a:lnTo>
                  <a:pt x="2031" y="8889"/>
                </a:lnTo>
                <a:lnTo>
                  <a:pt x="6096" y="5334"/>
                </a:lnTo>
                <a:lnTo>
                  <a:pt x="10160" y="1777"/>
                </a:lnTo>
                <a:lnTo>
                  <a:pt x="15240" y="0"/>
                </a:lnTo>
                <a:lnTo>
                  <a:pt x="2120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71536" y="518287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5" h="356869">
                <a:moveTo>
                  <a:pt x="36067" y="0"/>
                </a:moveTo>
                <a:lnTo>
                  <a:pt x="43052" y="0"/>
                </a:lnTo>
                <a:lnTo>
                  <a:pt x="48894" y="253"/>
                </a:lnTo>
                <a:lnTo>
                  <a:pt x="53466" y="888"/>
                </a:lnTo>
                <a:lnTo>
                  <a:pt x="58038" y="1397"/>
                </a:lnTo>
                <a:lnTo>
                  <a:pt x="61721" y="2159"/>
                </a:lnTo>
                <a:lnTo>
                  <a:pt x="64388" y="3048"/>
                </a:lnTo>
                <a:lnTo>
                  <a:pt x="67183" y="3937"/>
                </a:lnTo>
                <a:lnTo>
                  <a:pt x="69087" y="5079"/>
                </a:lnTo>
                <a:lnTo>
                  <a:pt x="70104" y="6603"/>
                </a:lnTo>
                <a:lnTo>
                  <a:pt x="71246" y="8000"/>
                </a:lnTo>
                <a:lnTo>
                  <a:pt x="71755" y="9778"/>
                </a:lnTo>
                <a:lnTo>
                  <a:pt x="71755" y="11811"/>
                </a:lnTo>
                <a:lnTo>
                  <a:pt x="71755" y="162178"/>
                </a:lnTo>
                <a:lnTo>
                  <a:pt x="175260" y="12064"/>
                </a:lnTo>
                <a:lnTo>
                  <a:pt x="176530" y="9651"/>
                </a:lnTo>
                <a:lnTo>
                  <a:pt x="178054" y="7747"/>
                </a:lnTo>
                <a:lnTo>
                  <a:pt x="179959" y="6223"/>
                </a:lnTo>
                <a:lnTo>
                  <a:pt x="181737" y="4572"/>
                </a:lnTo>
                <a:lnTo>
                  <a:pt x="184149" y="3428"/>
                </a:lnTo>
                <a:lnTo>
                  <a:pt x="208661" y="0"/>
                </a:lnTo>
                <a:lnTo>
                  <a:pt x="215645" y="0"/>
                </a:lnTo>
                <a:lnTo>
                  <a:pt x="223012" y="0"/>
                </a:lnTo>
                <a:lnTo>
                  <a:pt x="228981" y="253"/>
                </a:lnTo>
                <a:lnTo>
                  <a:pt x="233680" y="888"/>
                </a:lnTo>
                <a:lnTo>
                  <a:pt x="238506" y="1397"/>
                </a:lnTo>
                <a:lnTo>
                  <a:pt x="252603" y="9905"/>
                </a:lnTo>
                <a:lnTo>
                  <a:pt x="252603" y="11811"/>
                </a:lnTo>
                <a:lnTo>
                  <a:pt x="252603" y="14859"/>
                </a:lnTo>
                <a:lnTo>
                  <a:pt x="251713" y="18034"/>
                </a:lnTo>
                <a:lnTo>
                  <a:pt x="250062" y="21336"/>
                </a:lnTo>
                <a:lnTo>
                  <a:pt x="248538" y="24637"/>
                </a:lnTo>
                <a:lnTo>
                  <a:pt x="245363" y="29845"/>
                </a:lnTo>
                <a:lnTo>
                  <a:pt x="240791" y="36829"/>
                </a:lnTo>
                <a:lnTo>
                  <a:pt x="143890" y="163829"/>
                </a:lnTo>
                <a:lnTo>
                  <a:pt x="249555" y="323596"/>
                </a:lnTo>
                <a:lnTo>
                  <a:pt x="253618" y="331088"/>
                </a:lnTo>
                <a:lnTo>
                  <a:pt x="256032" y="336041"/>
                </a:lnTo>
                <a:lnTo>
                  <a:pt x="256793" y="338582"/>
                </a:lnTo>
                <a:lnTo>
                  <a:pt x="257683" y="340995"/>
                </a:lnTo>
                <a:lnTo>
                  <a:pt x="258063" y="342900"/>
                </a:lnTo>
                <a:lnTo>
                  <a:pt x="258063" y="344424"/>
                </a:lnTo>
                <a:lnTo>
                  <a:pt x="258063" y="346455"/>
                </a:lnTo>
                <a:lnTo>
                  <a:pt x="257556" y="348234"/>
                </a:lnTo>
                <a:lnTo>
                  <a:pt x="256539" y="349758"/>
                </a:lnTo>
                <a:lnTo>
                  <a:pt x="255523" y="351282"/>
                </a:lnTo>
                <a:lnTo>
                  <a:pt x="253618" y="352551"/>
                </a:lnTo>
                <a:lnTo>
                  <a:pt x="250824" y="353567"/>
                </a:lnTo>
                <a:lnTo>
                  <a:pt x="248031" y="354584"/>
                </a:lnTo>
                <a:lnTo>
                  <a:pt x="244093" y="355346"/>
                </a:lnTo>
                <a:lnTo>
                  <a:pt x="239140" y="355853"/>
                </a:lnTo>
                <a:lnTo>
                  <a:pt x="234314" y="356362"/>
                </a:lnTo>
                <a:lnTo>
                  <a:pt x="228091" y="356742"/>
                </a:lnTo>
                <a:lnTo>
                  <a:pt x="220598" y="356742"/>
                </a:lnTo>
                <a:lnTo>
                  <a:pt x="181610" y="349376"/>
                </a:lnTo>
                <a:lnTo>
                  <a:pt x="178562" y="344677"/>
                </a:lnTo>
                <a:lnTo>
                  <a:pt x="71755" y="177037"/>
                </a:lnTo>
                <a:lnTo>
                  <a:pt x="71755" y="344677"/>
                </a:lnTo>
                <a:lnTo>
                  <a:pt x="71755" y="346710"/>
                </a:lnTo>
                <a:lnTo>
                  <a:pt x="71246" y="348361"/>
                </a:lnTo>
                <a:lnTo>
                  <a:pt x="70104" y="349885"/>
                </a:lnTo>
                <a:lnTo>
                  <a:pt x="69087" y="351282"/>
                </a:lnTo>
                <a:lnTo>
                  <a:pt x="67183" y="352551"/>
                </a:lnTo>
                <a:lnTo>
                  <a:pt x="64388" y="353567"/>
                </a:lnTo>
                <a:lnTo>
                  <a:pt x="61721" y="354584"/>
                </a:lnTo>
                <a:lnTo>
                  <a:pt x="58038" y="355346"/>
                </a:lnTo>
                <a:lnTo>
                  <a:pt x="53466" y="355853"/>
                </a:lnTo>
                <a:lnTo>
                  <a:pt x="48894" y="356362"/>
                </a:lnTo>
                <a:lnTo>
                  <a:pt x="43052" y="356742"/>
                </a:lnTo>
                <a:lnTo>
                  <a:pt x="36067" y="356742"/>
                </a:lnTo>
                <a:lnTo>
                  <a:pt x="29083" y="356742"/>
                </a:lnTo>
                <a:lnTo>
                  <a:pt x="23367" y="356362"/>
                </a:lnTo>
                <a:lnTo>
                  <a:pt x="18668" y="355853"/>
                </a:lnTo>
                <a:lnTo>
                  <a:pt x="13969" y="355346"/>
                </a:lnTo>
                <a:lnTo>
                  <a:pt x="10287" y="354584"/>
                </a:lnTo>
                <a:lnTo>
                  <a:pt x="7619" y="353567"/>
                </a:lnTo>
                <a:lnTo>
                  <a:pt x="4825" y="352551"/>
                </a:lnTo>
                <a:lnTo>
                  <a:pt x="2921" y="351282"/>
                </a:lnTo>
                <a:lnTo>
                  <a:pt x="1777" y="349885"/>
                </a:lnTo>
                <a:lnTo>
                  <a:pt x="508" y="348361"/>
                </a:lnTo>
                <a:lnTo>
                  <a:pt x="0" y="346710"/>
                </a:lnTo>
                <a:lnTo>
                  <a:pt x="0" y="344677"/>
                </a:lnTo>
                <a:lnTo>
                  <a:pt x="0" y="11811"/>
                </a:lnTo>
                <a:lnTo>
                  <a:pt x="0" y="9778"/>
                </a:lnTo>
                <a:lnTo>
                  <a:pt x="508" y="8000"/>
                </a:lnTo>
                <a:lnTo>
                  <a:pt x="1777" y="6603"/>
                </a:lnTo>
                <a:lnTo>
                  <a:pt x="2921" y="5079"/>
                </a:lnTo>
                <a:lnTo>
                  <a:pt x="4825" y="3937"/>
                </a:lnTo>
                <a:lnTo>
                  <a:pt x="7619" y="3048"/>
                </a:lnTo>
                <a:lnTo>
                  <a:pt x="10287" y="2159"/>
                </a:lnTo>
                <a:lnTo>
                  <a:pt x="13969" y="1397"/>
                </a:lnTo>
                <a:lnTo>
                  <a:pt x="18668" y="888"/>
                </a:lnTo>
                <a:lnTo>
                  <a:pt x="23367" y="253"/>
                </a:lnTo>
                <a:lnTo>
                  <a:pt x="29083" y="0"/>
                </a:lnTo>
                <a:lnTo>
                  <a:pt x="3606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522" y="518288"/>
            <a:ext cx="288925" cy="361315"/>
          </a:xfrm>
          <a:custGeom>
            <a:avLst/>
            <a:gdLst/>
            <a:ahLst/>
            <a:cxnLst/>
            <a:rect l="l" t="t" r="r" b="b"/>
            <a:pathLst>
              <a:path w="288925" h="361315">
                <a:moveTo>
                  <a:pt x="35940" y="0"/>
                </a:moveTo>
                <a:lnTo>
                  <a:pt x="42925" y="0"/>
                </a:lnTo>
                <a:lnTo>
                  <a:pt x="48640" y="253"/>
                </a:lnTo>
                <a:lnTo>
                  <a:pt x="53212" y="888"/>
                </a:lnTo>
                <a:lnTo>
                  <a:pt x="57785" y="1397"/>
                </a:lnTo>
                <a:lnTo>
                  <a:pt x="69976" y="6603"/>
                </a:lnTo>
                <a:lnTo>
                  <a:pt x="71119" y="8000"/>
                </a:lnTo>
                <a:lnTo>
                  <a:pt x="71754" y="9651"/>
                </a:lnTo>
                <a:lnTo>
                  <a:pt x="71754" y="11429"/>
                </a:lnTo>
                <a:lnTo>
                  <a:pt x="71754" y="220090"/>
                </a:lnTo>
                <a:lnTo>
                  <a:pt x="79819" y="263921"/>
                </a:lnTo>
                <a:lnTo>
                  <a:pt x="108537" y="294443"/>
                </a:lnTo>
                <a:lnTo>
                  <a:pt x="145287" y="302387"/>
                </a:lnTo>
                <a:lnTo>
                  <a:pt x="153475" y="302055"/>
                </a:lnTo>
                <a:lnTo>
                  <a:pt x="193319" y="286678"/>
                </a:lnTo>
                <a:lnTo>
                  <a:pt x="214764" y="249856"/>
                </a:lnTo>
                <a:lnTo>
                  <a:pt x="217550" y="224282"/>
                </a:lnTo>
                <a:lnTo>
                  <a:pt x="217550" y="11429"/>
                </a:lnTo>
                <a:lnTo>
                  <a:pt x="217550" y="9651"/>
                </a:lnTo>
                <a:lnTo>
                  <a:pt x="236092" y="888"/>
                </a:lnTo>
                <a:lnTo>
                  <a:pt x="240664" y="253"/>
                </a:lnTo>
                <a:lnTo>
                  <a:pt x="246506" y="0"/>
                </a:lnTo>
                <a:lnTo>
                  <a:pt x="253364" y="0"/>
                </a:lnTo>
                <a:lnTo>
                  <a:pt x="260350" y="0"/>
                </a:lnTo>
                <a:lnTo>
                  <a:pt x="265938" y="253"/>
                </a:lnTo>
                <a:lnTo>
                  <a:pt x="270382" y="888"/>
                </a:lnTo>
                <a:lnTo>
                  <a:pt x="274954" y="1397"/>
                </a:lnTo>
                <a:lnTo>
                  <a:pt x="278511" y="2159"/>
                </a:lnTo>
                <a:lnTo>
                  <a:pt x="281177" y="3048"/>
                </a:lnTo>
                <a:lnTo>
                  <a:pt x="283972" y="3937"/>
                </a:lnTo>
                <a:lnTo>
                  <a:pt x="285876" y="5079"/>
                </a:lnTo>
                <a:lnTo>
                  <a:pt x="287019" y="6603"/>
                </a:lnTo>
                <a:lnTo>
                  <a:pt x="288036" y="8000"/>
                </a:lnTo>
                <a:lnTo>
                  <a:pt x="288543" y="9651"/>
                </a:lnTo>
                <a:lnTo>
                  <a:pt x="288543" y="11429"/>
                </a:lnTo>
                <a:lnTo>
                  <a:pt x="288543" y="223392"/>
                </a:lnTo>
                <a:lnTo>
                  <a:pt x="283186" y="268291"/>
                </a:lnTo>
                <a:lnTo>
                  <a:pt x="267223" y="305276"/>
                </a:lnTo>
                <a:lnTo>
                  <a:pt x="241089" y="333327"/>
                </a:lnTo>
                <a:lnTo>
                  <a:pt x="204977" y="352043"/>
                </a:lnTo>
                <a:lnTo>
                  <a:pt x="159454" y="360741"/>
                </a:lnTo>
                <a:lnTo>
                  <a:pt x="142239" y="361314"/>
                </a:lnTo>
                <a:lnTo>
                  <a:pt x="125999" y="360793"/>
                </a:lnTo>
                <a:lnTo>
                  <a:pt x="82423" y="353060"/>
                </a:lnTo>
                <a:lnTo>
                  <a:pt x="47257" y="335664"/>
                </a:lnTo>
                <a:lnTo>
                  <a:pt x="15035" y="297640"/>
                </a:lnTo>
                <a:lnTo>
                  <a:pt x="2397" y="258159"/>
                </a:lnTo>
                <a:lnTo>
                  <a:pt x="0" y="226440"/>
                </a:lnTo>
                <a:lnTo>
                  <a:pt x="0" y="11429"/>
                </a:lnTo>
                <a:lnTo>
                  <a:pt x="0" y="9651"/>
                </a:lnTo>
                <a:lnTo>
                  <a:pt x="7492" y="3048"/>
                </a:lnTo>
                <a:lnTo>
                  <a:pt x="10287" y="2159"/>
                </a:lnTo>
                <a:lnTo>
                  <a:pt x="13969" y="1397"/>
                </a:lnTo>
                <a:lnTo>
                  <a:pt x="18541" y="888"/>
                </a:lnTo>
                <a:lnTo>
                  <a:pt x="23113" y="253"/>
                </a:lnTo>
                <a:lnTo>
                  <a:pt x="28828" y="0"/>
                </a:lnTo>
                <a:lnTo>
                  <a:pt x="3594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5452" y="518287"/>
            <a:ext cx="326390" cy="356870"/>
          </a:xfrm>
          <a:custGeom>
            <a:avLst/>
            <a:gdLst/>
            <a:ahLst/>
            <a:cxnLst/>
            <a:rect l="l" t="t" r="r" b="b"/>
            <a:pathLst>
              <a:path w="326389" h="356869">
                <a:moveTo>
                  <a:pt x="160020" y="0"/>
                </a:moveTo>
                <a:lnTo>
                  <a:pt x="200660" y="2286"/>
                </a:lnTo>
                <a:lnTo>
                  <a:pt x="212217" y="14986"/>
                </a:lnTo>
                <a:lnTo>
                  <a:pt x="321437" y="328295"/>
                </a:lnTo>
                <a:lnTo>
                  <a:pt x="323596" y="334899"/>
                </a:lnTo>
                <a:lnTo>
                  <a:pt x="324993" y="339978"/>
                </a:lnTo>
                <a:lnTo>
                  <a:pt x="325500" y="343788"/>
                </a:lnTo>
                <a:lnTo>
                  <a:pt x="326136" y="347725"/>
                </a:lnTo>
                <a:lnTo>
                  <a:pt x="312674" y="355980"/>
                </a:lnTo>
                <a:lnTo>
                  <a:pt x="307594" y="356488"/>
                </a:lnTo>
                <a:lnTo>
                  <a:pt x="300609" y="356742"/>
                </a:lnTo>
                <a:lnTo>
                  <a:pt x="291719" y="356742"/>
                </a:lnTo>
                <a:lnTo>
                  <a:pt x="282448" y="356742"/>
                </a:lnTo>
                <a:lnTo>
                  <a:pt x="258063" y="354584"/>
                </a:lnTo>
                <a:lnTo>
                  <a:pt x="255397" y="353822"/>
                </a:lnTo>
                <a:lnTo>
                  <a:pt x="249682" y="345439"/>
                </a:lnTo>
                <a:lnTo>
                  <a:pt x="225806" y="274447"/>
                </a:lnTo>
                <a:lnTo>
                  <a:pt x="93090" y="274447"/>
                </a:lnTo>
                <a:lnTo>
                  <a:pt x="70738" y="343535"/>
                </a:lnTo>
                <a:lnTo>
                  <a:pt x="69976" y="346075"/>
                </a:lnTo>
                <a:lnTo>
                  <a:pt x="69087" y="348234"/>
                </a:lnTo>
                <a:lnTo>
                  <a:pt x="67818" y="350012"/>
                </a:lnTo>
                <a:lnTo>
                  <a:pt x="66675" y="351663"/>
                </a:lnTo>
                <a:lnTo>
                  <a:pt x="64770" y="353060"/>
                </a:lnTo>
                <a:lnTo>
                  <a:pt x="62102" y="354075"/>
                </a:lnTo>
                <a:lnTo>
                  <a:pt x="59562" y="355091"/>
                </a:lnTo>
                <a:lnTo>
                  <a:pt x="55752" y="355726"/>
                </a:lnTo>
                <a:lnTo>
                  <a:pt x="50926" y="356108"/>
                </a:lnTo>
                <a:lnTo>
                  <a:pt x="46100" y="356488"/>
                </a:lnTo>
                <a:lnTo>
                  <a:pt x="39750" y="356742"/>
                </a:lnTo>
                <a:lnTo>
                  <a:pt x="32003" y="356742"/>
                </a:lnTo>
                <a:lnTo>
                  <a:pt x="23622" y="356742"/>
                </a:lnTo>
                <a:lnTo>
                  <a:pt x="17018" y="356362"/>
                </a:lnTo>
                <a:lnTo>
                  <a:pt x="12319" y="355853"/>
                </a:lnTo>
                <a:lnTo>
                  <a:pt x="7620" y="355346"/>
                </a:lnTo>
                <a:lnTo>
                  <a:pt x="4318" y="353949"/>
                </a:lnTo>
                <a:lnTo>
                  <a:pt x="2412" y="351916"/>
                </a:lnTo>
                <a:lnTo>
                  <a:pt x="635" y="349758"/>
                </a:lnTo>
                <a:lnTo>
                  <a:pt x="0" y="346837"/>
                </a:lnTo>
                <a:lnTo>
                  <a:pt x="508" y="343026"/>
                </a:lnTo>
                <a:lnTo>
                  <a:pt x="1143" y="339216"/>
                </a:lnTo>
                <a:lnTo>
                  <a:pt x="2412" y="334137"/>
                </a:lnTo>
                <a:lnTo>
                  <a:pt x="4699" y="327787"/>
                </a:lnTo>
                <a:lnTo>
                  <a:pt x="113664" y="14224"/>
                </a:lnTo>
                <a:lnTo>
                  <a:pt x="114681" y="11175"/>
                </a:lnTo>
                <a:lnTo>
                  <a:pt x="115950" y="8636"/>
                </a:lnTo>
                <a:lnTo>
                  <a:pt x="117475" y="6730"/>
                </a:lnTo>
                <a:lnTo>
                  <a:pt x="118872" y="4825"/>
                </a:lnTo>
                <a:lnTo>
                  <a:pt x="150749" y="0"/>
                </a:lnTo>
                <a:lnTo>
                  <a:pt x="16002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8103" y="518287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053" y="0"/>
                </a:lnTo>
                <a:lnTo>
                  <a:pt x="48895" y="253"/>
                </a:lnTo>
                <a:lnTo>
                  <a:pt x="53467" y="888"/>
                </a:lnTo>
                <a:lnTo>
                  <a:pt x="58038" y="1397"/>
                </a:lnTo>
                <a:lnTo>
                  <a:pt x="61722" y="2159"/>
                </a:lnTo>
                <a:lnTo>
                  <a:pt x="64388" y="3048"/>
                </a:lnTo>
                <a:lnTo>
                  <a:pt x="67183" y="3937"/>
                </a:lnTo>
                <a:lnTo>
                  <a:pt x="69087" y="5079"/>
                </a:lnTo>
                <a:lnTo>
                  <a:pt x="70231" y="6603"/>
                </a:lnTo>
                <a:lnTo>
                  <a:pt x="71500" y="8000"/>
                </a:lnTo>
                <a:lnTo>
                  <a:pt x="72009" y="9651"/>
                </a:lnTo>
                <a:lnTo>
                  <a:pt x="72009" y="11429"/>
                </a:lnTo>
                <a:lnTo>
                  <a:pt x="72009" y="345186"/>
                </a:lnTo>
                <a:lnTo>
                  <a:pt x="72009" y="347090"/>
                </a:lnTo>
                <a:lnTo>
                  <a:pt x="71500" y="348614"/>
                </a:lnTo>
                <a:lnTo>
                  <a:pt x="70231" y="350138"/>
                </a:lnTo>
                <a:lnTo>
                  <a:pt x="69087" y="351536"/>
                </a:lnTo>
                <a:lnTo>
                  <a:pt x="67183" y="352805"/>
                </a:lnTo>
                <a:lnTo>
                  <a:pt x="64388" y="353695"/>
                </a:lnTo>
                <a:lnTo>
                  <a:pt x="61722" y="354584"/>
                </a:lnTo>
                <a:lnTo>
                  <a:pt x="58038" y="355346"/>
                </a:lnTo>
                <a:lnTo>
                  <a:pt x="53467" y="355853"/>
                </a:lnTo>
                <a:lnTo>
                  <a:pt x="48895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3" y="356742"/>
                </a:lnTo>
                <a:lnTo>
                  <a:pt x="23368" y="356362"/>
                </a:lnTo>
                <a:lnTo>
                  <a:pt x="18669" y="355853"/>
                </a:lnTo>
                <a:lnTo>
                  <a:pt x="13970" y="355346"/>
                </a:lnTo>
                <a:lnTo>
                  <a:pt x="10287" y="354584"/>
                </a:lnTo>
                <a:lnTo>
                  <a:pt x="7620" y="353695"/>
                </a:lnTo>
                <a:lnTo>
                  <a:pt x="4825" y="352805"/>
                </a:lnTo>
                <a:lnTo>
                  <a:pt x="2921" y="351536"/>
                </a:lnTo>
                <a:lnTo>
                  <a:pt x="1778" y="350138"/>
                </a:lnTo>
                <a:lnTo>
                  <a:pt x="508" y="348614"/>
                </a:lnTo>
                <a:lnTo>
                  <a:pt x="0" y="347090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508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18796" y="888"/>
                </a:lnTo>
                <a:lnTo>
                  <a:pt x="23368" y="253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3120" y="518287"/>
            <a:ext cx="72390" cy="356870"/>
          </a:xfrm>
          <a:custGeom>
            <a:avLst/>
            <a:gdLst/>
            <a:ahLst/>
            <a:cxnLst/>
            <a:rect l="l" t="t" r="r" b="b"/>
            <a:pathLst>
              <a:path w="72389" h="356869">
                <a:moveTo>
                  <a:pt x="36068" y="0"/>
                </a:moveTo>
                <a:lnTo>
                  <a:pt x="43053" y="0"/>
                </a:lnTo>
                <a:lnTo>
                  <a:pt x="48894" y="253"/>
                </a:lnTo>
                <a:lnTo>
                  <a:pt x="53467" y="888"/>
                </a:lnTo>
                <a:lnTo>
                  <a:pt x="58038" y="1397"/>
                </a:lnTo>
                <a:lnTo>
                  <a:pt x="61722" y="2159"/>
                </a:lnTo>
                <a:lnTo>
                  <a:pt x="64388" y="3048"/>
                </a:lnTo>
                <a:lnTo>
                  <a:pt x="67182" y="3937"/>
                </a:lnTo>
                <a:lnTo>
                  <a:pt x="69087" y="5079"/>
                </a:lnTo>
                <a:lnTo>
                  <a:pt x="70231" y="6603"/>
                </a:lnTo>
                <a:lnTo>
                  <a:pt x="71500" y="8000"/>
                </a:lnTo>
                <a:lnTo>
                  <a:pt x="72009" y="9651"/>
                </a:lnTo>
                <a:lnTo>
                  <a:pt x="72009" y="11429"/>
                </a:lnTo>
                <a:lnTo>
                  <a:pt x="72009" y="345186"/>
                </a:lnTo>
                <a:lnTo>
                  <a:pt x="72009" y="347090"/>
                </a:lnTo>
                <a:lnTo>
                  <a:pt x="71500" y="348614"/>
                </a:lnTo>
                <a:lnTo>
                  <a:pt x="70231" y="350138"/>
                </a:lnTo>
                <a:lnTo>
                  <a:pt x="69087" y="351536"/>
                </a:lnTo>
                <a:lnTo>
                  <a:pt x="67182" y="352805"/>
                </a:lnTo>
                <a:lnTo>
                  <a:pt x="64388" y="353695"/>
                </a:lnTo>
                <a:lnTo>
                  <a:pt x="61722" y="354584"/>
                </a:lnTo>
                <a:lnTo>
                  <a:pt x="58038" y="355346"/>
                </a:lnTo>
                <a:lnTo>
                  <a:pt x="53467" y="355853"/>
                </a:lnTo>
                <a:lnTo>
                  <a:pt x="48894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2" y="356742"/>
                </a:lnTo>
                <a:lnTo>
                  <a:pt x="23368" y="356362"/>
                </a:lnTo>
                <a:lnTo>
                  <a:pt x="18668" y="355853"/>
                </a:lnTo>
                <a:lnTo>
                  <a:pt x="13969" y="355346"/>
                </a:lnTo>
                <a:lnTo>
                  <a:pt x="10287" y="354584"/>
                </a:lnTo>
                <a:lnTo>
                  <a:pt x="7619" y="353695"/>
                </a:lnTo>
                <a:lnTo>
                  <a:pt x="4825" y="352805"/>
                </a:lnTo>
                <a:lnTo>
                  <a:pt x="2921" y="351536"/>
                </a:lnTo>
                <a:lnTo>
                  <a:pt x="1778" y="350138"/>
                </a:lnTo>
                <a:lnTo>
                  <a:pt x="507" y="348614"/>
                </a:lnTo>
                <a:lnTo>
                  <a:pt x="0" y="347090"/>
                </a:lnTo>
                <a:lnTo>
                  <a:pt x="0" y="345186"/>
                </a:lnTo>
                <a:lnTo>
                  <a:pt x="0" y="11429"/>
                </a:lnTo>
                <a:lnTo>
                  <a:pt x="0" y="9651"/>
                </a:lnTo>
                <a:lnTo>
                  <a:pt x="507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4953" y="3937"/>
                </a:lnTo>
                <a:lnTo>
                  <a:pt x="7747" y="3048"/>
                </a:lnTo>
                <a:lnTo>
                  <a:pt x="10541" y="2159"/>
                </a:lnTo>
                <a:lnTo>
                  <a:pt x="14224" y="1397"/>
                </a:lnTo>
                <a:lnTo>
                  <a:pt x="18796" y="888"/>
                </a:lnTo>
                <a:lnTo>
                  <a:pt x="23368" y="253"/>
                </a:lnTo>
                <a:lnTo>
                  <a:pt x="29082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1328" y="518287"/>
            <a:ext cx="258445" cy="356870"/>
          </a:xfrm>
          <a:custGeom>
            <a:avLst/>
            <a:gdLst/>
            <a:ahLst/>
            <a:cxnLst/>
            <a:rect l="l" t="t" r="r" b="b"/>
            <a:pathLst>
              <a:path w="258444" h="356869">
                <a:moveTo>
                  <a:pt x="36068" y="0"/>
                </a:moveTo>
                <a:lnTo>
                  <a:pt x="43053" y="0"/>
                </a:lnTo>
                <a:lnTo>
                  <a:pt x="48895" y="253"/>
                </a:lnTo>
                <a:lnTo>
                  <a:pt x="53467" y="888"/>
                </a:lnTo>
                <a:lnTo>
                  <a:pt x="58039" y="1397"/>
                </a:lnTo>
                <a:lnTo>
                  <a:pt x="61722" y="2159"/>
                </a:lnTo>
                <a:lnTo>
                  <a:pt x="64389" y="3048"/>
                </a:lnTo>
                <a:lnTo>
                  <a:pt x="67183" y="3937"/>
                </a:lnTo>
                <a:lnTo>
                  <a:pt x="69088" y="5079"/>
                </a:lnTo>
                <a:lnTo>
                  <a:pt x="70104" y="6603"/>
                </a:lnTo>
                <a:lnTo>
                  <a:pt x="71247" y="8000"/>
                </a:lnTo>
                <a:lnTo>
                  <a:pt x="71755" y="9778"/>
                </a:lnTo>
                <a:lnTo>
                  <a:pt x="71755" y="11811"/>
                </a:lnTo>
                <a:lnTo>
                  <a:pt x="71755" y="162178"/>
                </a:lnTo>
                <a:lnTo>
                  <a:pt x="175260" y="12064"/>
                </a:lnTo>
                <a:lnTo>
                  <a:pt x="176530" y="9651"/>
                </a:lnTo>
                <a:lnTo>
                  <a:pt x="178054" y="7747"/>
                </a:lnTo>
                <a:lnTo>
                  <a:pt x="179959" y="6223"/>
                </a:lnTo>
                <a:lnTo>
                  <a:pt x="181737" y="4572"/>
                </a:lnTo>
                <a:lnTo>
                  <a:pt x="184150" y="3428"/>
                </a:lnTo>
                <a:lnTo>
                  <a:pt x="208661" y="0"/>
                </a:lnTo>
                <a:lnTo>
                  <a:pt x="215646" y="0"/>
                </a:lnTo>
                <a:lnTo>
                  <a:pt x="223012" y="0"/>
                </a:lnTo>
                <a:lnTo>
                  <a:pt x="228981" y="253"/>
                </a:lnTo>
                <a:lnTo>
                  <a:pt x="233680" y="888"/>
                </a:lnTo>
                <a:lnTo>
                  <a:pt x="238506" y="1397"/>
                </a:lnTo>
                <a:lnTo>
                  <a:pt x="252603" y="9905"/>
                </a:lnTo>
                <a:lnTo>
                  <a:pt x="252603" y="11811"/>
                </a:lnTo>
                <a:lnTo>
                  <a:pt x="252603" y="14859"/>
                </a:lnTo>
                <a:lnTo>
                  <a:pt x="251714" y="18034"/>
                </a:lnTo>
                <a:lnTo>
                  <a:pt x="250063" y="21336"/>
                </a:lnTo>
                <a:lnTo>
                  <a:pt x="248539" y="24637"/>
                </a:lnTo>
                <a:lnTo>
                  <a:pt x="245364" y="29845"/>
                </a:lnTo>
                <a:lnTo>
                  <a:pt x="240792" y="36829"/>
                </a:lnTo>
                <a:lnTo>
                  <a:pt x="143891" y="163829"/>
                </a:lnTo>
                <a:lnTo>
                  <a:pt x="249555" y="323596"/>
                </a:lnTo>
                <a:lnTo>
                  <a:pt x="253619" y="331088"/>
                </a:lnTo>
                <a:lnTo>
                  <a:pt x="256032" y="336041"/>
                </a:lnTo>
                <a:lnTo>
                  <a:pt x="256794" y="338582"/>
                </a:lnTo>
                <a:lnTo>
                  <a:pt x="257683" y="340995"/>
                </a:lnTo>
                <a:lnTo>
                  <a:pt x="258064" y="342900"/>
                </a:lnTo>
                <a:lnTo>
                  <a:pt x="258064" y="344424"/>
                </a:lnTo>
                <a:lnTo>
                  <a:pt x="258064" y="346455"/>
                </a:lnTo>
                <a:lnTo>
                  <a:pt x="250825" y="353567"/>
                </a:lnTo>
                <a:lnTo>
                  <a:pt x="248031" y="354584"/>
                </a:lnTo>
                <a:lnTo>
                  <a:pt x="244094" y="355346"/>
                </a:lnTo>
                <a:lnTo>
                  <a:pt x="239141" y="355853"/>
                </a:lnTo>
                <a:lnTo>
                  <a:pt x="234315" y="356362"/>
                </a:lnTo>
                <a:lnTo>
                  <a:pt x="228092" y="356742"/>
                </a:lnTo>
                <a:lnTo>
                  <a:pt x="220599" y="356742"/>
                </a:lnTo>
                <a:lnTo>
                  <a:pt x="181610" y="349376"/>
                </a:lnTo>
                <a:lnTo>
                  <a:pt x="178562" y="344677"/>
                </a:lnTo>
                <a:lnTo>
                  <a:pt x="71755" y="177037"/>
                </a:lnTo>
                <a:lnTo>
                  <a:pt x="71755" y="344677"/>
                </a:lnTo>
                <a:lnTo>
                  <a:pt x="71755" y="346710"/>
                </a:lnTo>
                <a:lnTo>
                  <a:pt x="71247" y="348361"/>
                </a:lnTo>
                <a:lnTo>
                  <a:pt x="70104" y="349885"/>
                </a:lnTo>
                <a:lnTo>
                  <a:pt x="69088" y="351282"/>
                </a:lnTo>
                <a:lnTo>
                  <a:pt x="67183" y="352551"/>
                </a:lnTo>
                <a:lnTo>
                  <a:pt x="64389" y="353567"/>
                </a:lnTo>
                <a:lnTo>
                  <a:pt x="61722" y="354584"/>
                </a:lnTo>
                <a:lnTo>
                  <a:pt x="58039" y="355346"/>
                </a:lnTo>
                <a:lnTo>
                  <a:pt x="53467" y="355853"/>
                </a:lnTo>
                <a:lnTo>
                  <a:pt x="48895" y="356362"/>
                </a:lnTo>
                <a:lnTo>
                  <a:pt x="43053" y="356742"/>
                </a:lnTo>
                <a:lnTo>
                  <a:pt x="36068" y="356742"/>
                </a:lnTo>
                <a:lnTo>
                  <a:pt x="29083" y="356742"/>
                </a:lnTo>
                <a:lnTo>
                  <a:pt x="23368" y="356362"/>
                </a:lnTo>
                <a:lnTo>
                  <a:pt x="18669" y="355853"/>
                </a:lnTo>
                <a:lnTo>
                  <a:pt x="13970" y="355346"/>
                </a:lnTo>
                <a:lnTo>
                  <a:pt x="10287" y="354584"/>
                </a:lnTo>
                <a:lnTo>
                  <a:pt x="7620" y="353567"/>
                </a:lnTo>
                <a:lnTo>
                  <a:pt x="4826" y="352551"/>
                </a:lnTo>
                <a:lnTo>
                  <a:pt x="2921" y="351282"/>
                </a:lnTo>
                <a:lnTo>
                  <a:pt x="1778" y="349885"/>
                </a:lnTo>
                <a:lnTo>
                  <a:pt x="508" y="348361"/>
                </a:lnTo>
                <a:lnTo>
                  <a:pt x="0" y="346710"/>
                </a:lnTo>
                <a:lnTo>
                  <a:pt x="0" y="344677"/>
                </a:lnTo>
                <a:lnTo>
                  <a:pt x="0" y="11811"/>
                </a:lnTo>
                <a:lnTo>
                  <a:pt x="0" y="9778"/>
                </a:lnTo>
                <a:lnTo>
                  <a:pt x="508" y="8000"/>
                </a:lnTo>
                <a:lnTo>
                  <a:pt x="1778" y="6603"/>
                </a:lnTo>
                <a:lnTo>
                  <a:pt x="2921" y="5079"/>
                </a:lnTo>
                <a:lnTo>
                  <a:pt x="4826" y="3937"/>
                </a:lnTo>
                <a:lnTo>
                  <a:pt x="7620" y="3048"/>
                </a:lnTo>
                <a:lnTo>
                  <a:pt x="10287" y="2159"/>
                </a:lnTo>
                <a:lnTo>
                  <a:pt x="13970" y="1397"/>
                </a:lnTo>
                <a:lnTo>
                  <a:pt x="18669" y="888"/>
                </a:lnTo>
                <a:lnTo>
                  <a:pt x="23368" y="253"/>
                </a:lnTo>
                <a:lnTo>
                  <a:pt x="29083" y="0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9143" y="513716"/>
            <a:ext cx="334645" cy="366395"/>
          </a:xfrm>
          <a:custGeom>
            <a:avLst/>
            <a:gdLst/>
            <a:ahLst/>
            <a:cxnLst/>
            <a:rect l="l" t="t" r="r" b="b"/>
            <a:pathLst>
              <a:path w="334645" h="366394">
                <a:moveTo>
                  <a:pt x="170687" y="0"/>
                </a:moveTo>
                <a:lnTo>
                  <a:pt x="225552" y="5947"/>
                </a:lnTo>
                <a:lnTo>
                  <a:pt x="269732" y="24066"/>
                </a:lnTo>
                <a:lnTo>
                  <a:pt x="302527" y="55145"/>
                </a:lnTo>
                <a:lnTo>
                  <a:pt x="323977" y="99187"/>
                </a:lnTo>
                <a:lnTo>
                  <a:pt x="333853" y="156622"/>
                </a:lnTo>
                <a:lnTo>
                  <a:pt x="334518" y="178815"/>
                </a:lnTo>
                <a:lnTo>
                  <a:pt x="333829" y="200225"/>
                </a:lnTo>
                <a:lnTo>
                  <a:pt x="328356" y="239520"/>
                </a:lnTo>
                <a:lnTo>
                  <a:pt x="309959" y="289512"/>
                </a:lnTo>
                <a:lnTo>
                  <a:pt x="279657" y="327719"/>
                </a:lnTo>
                <a:lnTo>
                  <a:pt x="237617" y="353187"/>
                </a:lnTo>
                <a:lnTo>
                  <a:pt x="184324" y="365099"/>
                </a:lnTo>
                <a:lnTo>
                  <a:pt x="164084" y="365887"/>
                </a:lnTo>
                <a:lnTo>
                  <a:pt x="144099" y="365218"/>
                </a:lnTo>
                <a:lnTo>
                  <a:pt x="92075" y="355092"/>
                </a:lnTo>
                <a:lnTo>
                  <a:pt x="51802" y="332553"/>
                </a:lnTo>
                <a:lnTo>
                  <a:pt x="23002" y="297068"/>
                </a:lnTo>
                <a:lnTo>
                  <a:pt x="5679" y="248102"/>
                </a:lnTo>
                <a:lnTo>
                  <a:pt x="623" y="207716"/>
                </a:lnTo>
                <a:lnTo>
                  <a:pt x="0" y="185165"/>
                </a:lnTo>
                <a:lnTo>
                  <a:pt x="670" y="164207"/>
                </a:lnTo>
                <a:lnTo>
                  <a:pt x="6107" y="125622"/>
                </a:lnTo>
                <a:lnTo>
                  <a:pt x="24447" y="76231"/>
                </a:lnTo>
                <a:lnTo>
                  <a:pt x="54786" y="38348"/>
                </a:lnTo>
                <a:lnTo>
                  <a:pt x="96774" y="12826"/>
                </a:lnTo>
                <a:lnTo>
                  <a:pt x="150280" y="789"/>
                </a:lnTo>
                <a:lnTo>
                  <a:pt x="17068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7348FADE-2C56-4FDC-BDB9-71E3A52CCDB5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2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B4672F08-CD16-4DD0-A738-68D4D7612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2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BE8A705-B54A-4C58-80EA-4594C91F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008B09C7-2CD8-4916-8965-0EEE3AA402D7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270B3622-FA37-4221-926F-1F6C71A1AE59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E3193A8-19BF-48AB-98AA-90971982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8C22F0DD-3715-4FDA-93FD-3C7D3B197844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794" y="582295"/>
            <a:ext cx="36918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Fasilitas</a:t>
            </a:r>
            <a:r>
              <a:rPr sz="3600" spc="-90" dirty="0"/>
              <a:t> </a:t>
            </a:r>
            <a:r>
              <a:rPr sz="3600" spc="-5" dirty="0"/>
              <a:t>Produksi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651376" y="1689557"/>
            <a:ext cx="5674995" cy="284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Definisi: </a:t>
            </a:r>
            <a:r>
              <a:rPr sz="2400" spc="-5" dirty="0">
                <a:latin typeface="Calibri"/>
                <a:cs typeface="Calibri"/>
              </a:rPr>
              <a:t>semua </a:t>
            </a:r>
            <a:r>
              <a:rPr sz="2400" dirty="0">
                <a:latin typeface="Calibri"/>
                <a:cs typeface="Calibri"/>
              </a:rPr>
              <a:t>lini </a:t>
            </a:r>
            <a:r>
              <a:rPr sz="2400" spc="-15" dirty="0">
                <a:latin typeface="Calibri"/>
                <a:cs typeface="Calibri"/>
              </a:rPr>
              <a:t>produksi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peralatan  </a:t>
            </a:r>
            <a:r>
              <a:rPr sz="2400" spc="-10" dirty="0">
                <a:latin typeface="Calibri"/>
                <a:cs typeface="Calibri"/>
              </a:rPr>
              <a:t>yang digunakan untuk </a:t>
            </a:r>
            <a:r>
              <a:rPr sz="2400" spc="-5" dirty="0">
                <a:latin typeface="Calibri"/>
                <a:cs typeface="Calibri"/>
              </a:rPr>
              <a:t>menghasilkan </a:t>
            </a:r>
            <a:r>
              <a:rPr sz="2400" spc="-10" dirty="0">
                <a:latin typeface="Calibri"/>
                <a:cs typeface="Calibri"/>
              </a:rPr>
              <a:t>produk,  </a:t>
            </a:r>
            <a:r>
              <a:rPr sz="2400" spc="-5" dirty="0">
                <a:latin typeface="Calibri"/>
                <a:cs typeface="Calibri"/>
              </a:rPr>
              <a:t>baik </a:t>
            </a:r>
            <a:r>
              <a:rPr sz="2400" dirty="0">
                <a:latin typeface="Calibri"/>
                <a:cs typeface="Calibri"/>
              </a:rPr>
              <a:t>milik </a:t>
            </a:r>
            <a:r>
              <a:rPr sz="2400" spc="-5" dirty="0">
                <a:latin typeface="Calibri"/>
                <a:cs typeface="Calibri"/>
              </a:rPr>
              <a:t>sendiri </a:t>
            </a:r>
            <a:r>
              <a:rPr sz="2400" spc="-15" dirty="0">
                <a:latin typeface="Calibri"/>
                <a:cs typeface="Calibri"/>
              </a:rPr>
              <a:t>atau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sewa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spcBef>
                <a:spcPts val="509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mencakup </a:t>
            </a:r>
            <a:r>
              <a:rPr sz="2000" i="1" spc="-5" dirty="0">
                <a:latin typeface="Calibri"/>
                <a:cs typeface="Calibri"/>
              </a:rPr>
              <a:t>bangunan, </a:t>
            </a:r>
            <a:r>
              <a:rPr sz="2000" i="1" dirty="0">
                <a:latin typeface="Calibri"/>
                <a:cs typeface="Calibri"/>
              </a:rPr>
              <a:t>ruangan, mesin, </a:t>
            </a:r>
            <a:r>
              <a:rPr sz="2000" i="1" spc="-10" dirty="0">
                <a:latin typeface="Calibri"/>
                <a:cs typeface="Calibri"/>
              </a:rPr>
              <a:t>peralatan  </a:t>
            </a:r>
            <a:r>
              <a:rPr sz="2000" i="1" spc="-5" dirty="0">
                <a:latin typeface="Calibri"/>
                <a:cs typeface="Calibri"/>
              </a:rPr>
              <a:t>utama, peralatan pembantu sejak </a:t>
            </a:r>
            <a:r>
              <a:rPr sz="2000" i="1" spc="-10" dirty="0">
                <a:latin typeface="Calibri"/>
                <a:cs typeface="Calibri"/>
              </a:rPr>
              <a:t>penyiapan  </a:t>
            </a:r>
            <a:r>
              <a:rPr sz="2000" i="1" spc="-5" dirty="0">
                <a:latin typeface="Calibri"/>
                <a:cs typeface="Calibri"/>
              </a:rPr>
              <a:t>bahan, proses </a:t>
            </a:r>
            <a:r>
              <a:rPr sz="2000" i="1" spc="-10" dirty="0">
                <a:latin typeface="Calibri"/>
                <a:cs typeface="Calibri"/>
              </a:rPr>
              <a:t>utama, </a:t>
            </a:r>
            <a:r>
              <a:rPr sz="2000" i="1" spc="-5" dirty="0">
                <a:latin typeface="Calibri"/>
                <a:cs typeface="Calibri"/>
              </a:rPr>
              <a:t>hingga </a:t>
            </a:r>
            <a:r>
              <a:rPr sz="2000" i="1" spc="-10" dirty="0">
                <a:latin typeface="Calibri"/>
                <a:cs typeface="Calibri"/>
              </a:rPr>
              <a:t>penyimpanan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produk.</a:t>
            </a:r>
            <a:endParaRPr sz="2000">
              <a:latin typeface="Calibri"/>
              <a:cs typeface="Calibri"/>
            </a:endParaRPr>
          </a:p>
          <a:p>
            <a:pPr marL="355600" marR="467359" indent="-342900">
              <a:spcBef>
                <a:spcPts val="108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Contoh </a:t>
            </a:r>
            <a:r>
              <a:rPr sz="2000" i="1" spc="-5" dirty="0">
                <a:latin typeface="Calibri"/>
                <a:cs typeface="Calibri"/>
              </a:rPr>
              <a:t>peralatan </a:t>
            </a:r>
            <a:r>
              <a:rPr sz="2000" i="1" dirty="0">
                <a:latin typeface="Calibri"/>
                <a:cs typeface="Calibri"/>
              </a:rPr>
              <a:t>: mesin </a:t>
            </a:r>
            <a:r>
              <a:rPr sz="2000" i="1" spc="-5" dirty="0">
                <a:latin typeface="Calibri"/>
                <a:cs typeface="Calibri"/>
              </a:rPr>
              <a:t>blending/mixing, alat  sampling, alat pencuci, alat </a:t>
            </a:r>
            <a:r>
              <a:rPr sz="2000" i="1" dirty="0">
                <a:latin typeface="Calibri"/>
                <a:cs typeface="Calibri"/>
              </a:rPr>
              <a:t>timbang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0700" y="1905000"/>
            <a:ext cx="2514600" cy="274929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405384"/>
            <a:ext cx="914400" cy="91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9241" y="5106161"/>
            <a:ext cx="5829300" cy="764952"/>
          </a:xfrm>
          <a:prstGeom prst="rect">
            <a:avLst/>
          </a:prstGeom>
          <a:solidFill>
            <a:srgbClr val="DBEDF4"/>
          </a:solidFill>
          <a:ln w="25907">
            <a:solidFill>
              <a:srgbClr val="4F81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194435" marR="191770" indent="-996950"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Produksi </a:t>
            </a:r>
            <a:r>
              <a:rPr sz="2400" b="1" dirty="0">
                <a:latin typeface="Calibri"/>
                <a:cs typeface="Calibri"/>
              </a:rPr>
              <a:t>halal </a:t>
            </a:r>
            <a:r>
              <a:rPr sz="2400" b="1" spc="-20" dirty="0">
                <a:latin typeface="Calibri"/>
                <a:cs typeface="Calibri"/>
              </a:rPr>
              <a:t>hanya </a:t>
            </a:r>
            <a:r>
              <a:rPr sz="2400" b="1" spc="-5" dirty="0">
                <a:latin typeface="Calibri"/>
                <a:cs typeface="Calibri"/>
              </a:rPr>
              <a:t>dibolehkan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fasilitas  produksi yang </a:t>
            </a:r>
            <a:r>
              <a:rPr sz="2400" b="1" spc="-5" dirty="0">
                <a:latin typeface="Calibri"/>
                <a:cs typeface="Calibri"/>
              </a:rPr>
              <a:t>BEBAS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NAJIS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A8AF8F0C-20E7-45EE-8D9C-D7D2FD9CF72D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8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80A437E7-1AFF-405C-A17B-69F8E3C08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9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3AFB31D-3723-4DBA-99DB-F5BE1BBA4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EDA313D-820E-4BBD-B7C9-E11CF0D82CD1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76E5D8D9-A907-401A-A989-A272D9F9E4A5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A92D71C8-FDE2-405C-8425-61379E73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92985437-73C6-4F01-9847-B02044ADF6A8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9095" y="173256"/>
            <a:ext cx="993114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Calibri"/>
                <a:cs typeface="Calibri"/>
              </a:rPr>
              <a:t>KATEGORI </a:t>
            </a:r>
            <a:r>
              <a:rPr spc="-50" dirty="0">
                <a:latin typeface="Calibri"/>
                <a:cs typeface="Calibri"/>
              </a:rPr>
              <a:t>FASILITAS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PRODUKSI</a:t>
            </a:r>
          </a:p>
        </p:txBody>
      </p:sp>
      <p:sp>
        <p:nvSpPr>
          <p:cNvPr id="3" name="object 3"/>
          <p:cNvSpPr/>
          <p:nvPr/>
        </p:nvSpPr>
        <p:spPr>
          <a:xfrm>
            <a:off x="4436365" y="2493251"/>
            <a:ext cx="2087117" cy="9593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61662" y="2617165"/>
            <a:ext cx="163385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Fasilitas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kontak</a:t>
            </a:r>
            <a:endParaRPr sz="2000">
              <a:latin typeface="Calibri"/>
              <a:cs typeface="Calibri"/>
            </a:endParaRPr>
          </a:p>
          <a:p>
            <a:pPr marL="52069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bahan/produk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2609" y="1050797"/>
            <a:ext cx="1813560" cy="1163320"/>
          </a:xfrm>
          <a:custGeom>
            <a:avLst/>
            <a:gdLst/>
            <a:ahLst/>
            <a:cxnLst/>
            <a:rect l="l" t="t" r="r" b="b"/>
            <a:pathLst>
              <a:path w="1813560" h="1163320">
                <a:moveTo>
                  <a:pt x="906780" y="0"/>
                </a:moveTo>
                <a:lnTo>
                  <a:pt x="849433" y="1144"/>
                </a:lnTo>
                <a:lnTo>
                  <a:pt x="793035" y="4530"/>
                </a:lnTo>
                <a:lnTo>
                  <a:pt x="737691" y="10091"/>
                </a:lnTo>
                <a:lnTo>
                  <a:pt x="683507" y="17759"/>
                </a:lnTo>
                <a:lnTo>
                  <a:pt x="630590" y="27465"/>
                </a:lnTo>
                <a:lnTo>
                  <a:pt x="579045" y="39140"/>
                </a:lnTo>
                <a:lnTo>
                  <a:pt x="528979" y="52718"/>
                </a:lnTo>
                <a:lnTo>
                  <a:pt x="480498" y="68129"/>
                </a:lnTo>
                <a:lnTo>
                  <a:pt x="433709" y="85306"/>
                </a:lnTo>
                <a:lnTo>
                  <a:pt x="388717" y="104181"/>
                </a:lnTo>
                <a:lnTo>
                  <a:pt x="345629" y="124684"/>
                </a:lnTo>
                <a:lnTo>
                  <a:pt x="304551" y="146749"/>
                </a:lnTo>
                <a:lnTo>
                  <a:pt x="265590" y="170307"/>
                </a:lnTo>
                <a:lnTo>
                  <a:pt x="228851" y="195289"/>
                </a:lnTo>
                <a:lnTo>
                  <a:pt x="194440" y="221628"/>
                </a:lnTo>
                <a:lnTo>
                  <a:pt x="162465" y="249256"/>
                </a:lnTo>
                <a:lnTo>
                  <a:pt x="133030" y="278104"/>
                </a:lnTo>
                <a:lnTo>
                  <a:pt x="106243" y="308104"/>
                </a:lnTo>
                <a:lnTo>
                  <a:pt x="82210" y="339188"/>
                </a:lnTo>
                <a:lnTo>
                  <a:pt x="61036" y="371288"/>
                </a:lnTo>
                <a:lnTo>
                  <a:pt x="27694" y="438263"/>
                </a:lnTo>
                <a:lnTo>
                  <a:pt x="7065" y="508484"/>
                </a:lnTo>
                <a:lnTo>
                  <a:pt x="0" y="581405"/>
                </a:lnTo>
                <a:lnTo>
                  <a:pt x="1783" y="618170"/>
                </a:lnTo>
                <a:lnTo>
                  <a:pt x="15737" y="689809"/>
                </a:lnTo>
                <a:lnTo>
                  <a:pt x="42829" y="758475"/>
                </a:lnTo>
                <a:lnTo>
                  <a:pt x="82210" y="823623"/>
                </a:lnTo>
                <a:lnTo>
                  <a:pt x="106243" y="854707"/>
                </a:lnTo>
                <a:lnTo>
                  <a:pt x="133030" y="884707"/>
                </a:lnTo>
                <a:lnTo>
                  <a:pt x="162465" y="913555"/>
                </a:lnTo>
                <a:lnTo>
                  <a:pt x="194440" y="941183"/>
                </a:lnTo>
                <a:lnTo>
                  <a:pt x="228851" y="967522"/>
                </a:lnTo>
                <a:lnTo>
                  <a:pt x="265590" y="992505"/>
                </a:lnTo>
                <a:lnTo>
                  <a:pt x="304551" y="1016062"/>
                </a:lnTo>
                <a:lnTo>
                  <a:pt x="345629" y="1038127"/>
                </a:lnTo>
                <a:lnTo>
                  <a:pt x="388717" y="1058630"/>
                </a:lnTo>
                <a:lnTo>
                  <a:pt x="433709" y="1077505"/>
                </a:lnTo>
                <a:lnTo>
                  <a:pt x="480498" y="1094682"/>
                </a:lnTo>
                <a:lnTo>
                  <a:pt x="528979" y="1110093"/>
                </a:lnTo>
                <a:lnTo>
                  <a:pt x="579045" y="1123671"/>
                </a:lnTo>
                <a:lnTo>
                  <a:pt x="630590" y="1135346"/>
                </a:lnTo>
                <a:lnTo>
                  <a:pt x="683507" y="1145052"/>
                </a:lnTo>
                <a:lnTo>
                  <a:pt x="737691" y="1152720"/>
                </a:lnTo>
                <a:lnTo>
                  <a:pt x="793035" y="1158281"/>
                </a:lnTo>
                <a:lnTo>
                  <a:pt x="849433" y="1161667"/>
                </a:lnTo>
                <a:lnTo>
                  <a:pt x="906780" y="1162812"/>
                </a:lnTo>
                <a:lnTo>
                  <a:pt x="964121" y="1161667"/>
                </a:lnTo>
                <a:lnTo>
                  <a:pt x="1020516" y="1158281"/>
                </a:lnTo>
                <a:lnTo>
                  <a:pt x="1075858" y="1152720"/>
                </a:lnTo>
                <a:lnTo>
                  <a:pt x="1130039" y="1145052"/>
                </a:lnTo>
                <a:lnTo>
                  <a:pt x="1182955" y="1135346"/>
                </a:lnTo>
                <a:lnTo>
                  <a:pt x="1234498" y="1123671"/>
                </a:lnTo>
                <a:lnTo>
                  <a:pt x="1284563" y="1110093"/>
                </a:lnTo>
                <a:lnTo>
                  <a:pt x="1333044" y="1094682"/>
                </a:lnTo>
                <a:lnTo>
                  <a:pt x="1379833" y="1077505"/>
                </a:lnTo>
                <a:lnTo>
                  <a:pt x="1424825" y="1058630"/>
                </a:lnTo>
                <a:lnTo>
                  <a:pt x="1467914" y="1038127"/>
                </a:lnTo>
                <a:lnTo>
                  <a:pt x="1508992" y="1016062"/>
                </a:lnTo>
                <a:lnTo>
                  <a:pt x="1547955" y="992505"/>
                </a:lnTo>
                <a:lnTo>
                  <a:pt x="1584695" y="967522"/>
                </a:lnTo>
                <a:lnTo>
                  <a:pt x="1619107" y="941183"/>
                </a:lnTo>
                <a:lnTo>
                  <a:pt x="1651084" y="913555"/>
                </a:lnTo>
                <a:lnTo>
                  <a:pt x="1680520" y="884707"/>
                </a:lnTo>
                <a:lnTo>
                  <a:pt x="1707308" y="854707"/>
                </a:lnTo>
                <a:lnTo>
                  <a:pt x="1731343" y="823623"/>
                </a:lnTo>
                <a:lnTo>
                  <a:pt x="1752518" y="791523"/>
                </a:lnTo>
                <a:lnTo>
                  <a:pt x="1785863" y="724548"/>
                </a:lnTo>
                <a:lnTo>
                  <a:pt x="1806494" y="654327"/>
                </a:lnTo>
                <a:lnTo>
                  <a:pt x="1813559" y="581405"/>
                </a:lnTo>
                <a:lnTo>
                  <a:pt x="1811775" y="544641"/>
                </a:lnTo>
                <a:lnTo>
                  <a:pt x="1797821" y="473002"/>
                </a:lnTo>
                <a:lnTo>
                  <a:pt x="1770727" y="404336"/>
                </a:lnTo>
                <a:lnTo>
                  <a:pt x="1731343" y="339188"/>
                </a:lnTo>
                <a:lnTo>
                  <a:pt x="1707308" y="308104"/>
                </a:lnTo>
                <a:lnTo>
                  <a:pt x="1680520" y="278104"/>
                </a:lnTo>
                <a:lnTo>
                  <a:pt x="1651084" y="249256"/>
                </a:lnTo>
                <a:lnTo>
                  <a:pt x="1619107" y="221628"/>
                </a:lnTo>
                <a:lnTo>
                  <a:pt x="1584695" y="195289"/>
                </a:lnTo>
                <a:lnTo>
                  <a:pt x="1547955" y="170307"/>
                </a:lnTo>
                <a:lnTo>
                  <a:pt x="1508992" y="146749"/>
                </a:lnTo>
                <a:lnTo>
                  <a:pt x="1467914" y="124684"/>
                </a:lnTo>
                <a:lnTo>
                  <a:pt x="1424825" y="104181"/>
                </a:lnTo>
                <a:lnTo>
                  <a:pt x="1379833" y="85306"/>
                </a:lnTo>
                <a:lnTo>
                  <a:pt x="1333044" y="68129"/>
                </a:lnTo>
                <a:lnTo>
                  <a:pt x="1284563" y="52718"/>
                </a:lnTo>
                <a:lnTo>
                  <a:pt x="1234498" y="39140"/>
                </a:lnTo>
                <a:lnTo>
                  <a:pt x="1182955" y="27465"/>
                </a:lnTo>
                <a:lnTo>
                  <a:pt x="1130039" y="17759"/>
                </a:lnTo>
                <a:lnTo>
                  <a:pt x="1075858" y="10091"/>
                </a:lnTo>
                <a:lnTo>
                  <a:pt x="1020516" y="4530"/>
                </a:lnTo>
                <a:lnTo>
                  <a:pt x="964121" y="1144"/>
                </a:lnTo>
                <a:lnTo>
                  <a:pt x="9067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2609" y="1050797"/>
            <a:ext cx="1813560" cy="1163320"/>
          </a:xfrm>
          <a:custGeom>
            <a:avLst/>
            <a:gdLst/>
            <a:ahLst/>
            <a:cxnLst/>
            <a:rect l="l" t="t" r="r" b="b"/>
            <a:pathLst>
              <a:path w="1813560" h="1163320">
                <a:moveTo>
                  <a:pt x="0" y="581405"/>
                </a:moveTo>
                <a:lnTo>
                  <a:pt x="7065" y="508484"/>
                </a:lnTo>
                <a:lnTo>
                  <a:pt x="27694" y="438263"/>
                </a:lnTo>
                <a:lnTo>
                  <a:pt x="61036" y="371288"/>
                </a:lnTo>
                <a:lnTo>
                  <a:pt x="82210" y="339188"/>
                </a:lnTo>
                <a:lnTo>
                  <a:pt x="106243" y="308104"/>
                </a:lnTo>
                <a:lnTo>
                  <a:pt x="133030" y="278104"/>
                </a:lnTo>
                <a:lnTo>
                  <a:pt x="162465" y="249256"/>
                </a:lnTo>
                <a:lnTo>
                  <a:pt x="194440" y="221628"/>
                </a:lnTo>
                <a:lnTo>
                  <a:pt x="228851" y="195289"/>
                </a:lnTo>
                <a:lnTo>
                  <a:pt x="265590" y="170306"/>
                </a:lnTo>
                <a:lnTo>
                  <a:pt x="304551" y="146749"/>
                </a:lnTo>
                <a:lnTo>
                  <a:pt x="345629" y="124684"/>
                </a:lnTo>
                <a:lnTo>
                  <a:pt x="388717" y="104181"/>
                </a:lnTo>
                <a:lnTo>
                  <a:pt x="433709" y="85306"/>
                </a:lnTo>
                <a:lnTo>
                  <a:pt x="480498" y="68129"/>
                </a:lnTo>
                <a:lnTo>
                  <a:pt x="528979" y="52718"/>
                </a:lnTo>
                <a:lnTo>
                  <a:pt x="579045" y="39140"/>
                </a:lnTo>
                <a:lnTo>
                  <a:pt x="630590" y="27465"/>
                </a:lnTo>
                <a:lnTo>
                  <a:pt x="683507" y="17759"/>
                </a:lnTo>
                <a:lnTo>
                  <a:pt x="737691" y="10091"/>
                </a:lnTo>
                <a:lnTo>
                  <a:pt x="793035" y="4530"/>
                </a:lnTo>
                <a:lnTo>
                  <a:pt x="849433" y="1144"/>
                </a:lnTo>
                <a:lnTo>
                  <a:pt x="906780" y="0"/>
                </a:lnTo>
                <a:lnTo>
                  <a:pt x="964121" y="1144"/>
                </a:lnTo>
                <a:lnTo>
                  <a:pt x="1020516" y="4530"/>
                </a:lnTo>
                <a:lnTo>
                  <a:pt x="1075858" y="10091"/>
                </a:lnTo>
                <a:lnTo>
                  <a:pt x="1130039" y="17759"/>
                </a:lnTo>
                <a:lnTo>
                  <a:pt x="1182955" y="27465"/>
                </a:lnTo>
                <a:lnTo>
                  <a:pt x="1234498" y="39140"/>
                </a:lnTo>
                <a:lnTo>
                  <a:pt x="1284563" y="52718"/>
                </a:lnTo>
                <a:lnTo>
                  <a:pt x="1333044" y="68129"/>
                </a:lnTo>
                <a:lnTo>
                  <a:pt x="1379833" y="85306"/>
                </a:lnTo>
                <a:lnTo>
                  <a:pt x="1424825" y="104181"/>
                </a:lnTo>
                <a:lnTo>
                  <a:pt x="1467914" y="124684"/>
                </a:lnTo>
                <a:lnTo>
                  <a:pt x="1508992" y="146749"/>
                </a:lnTo>
                <a:lnTo>
                  <a:pt x="1547955" y="170307"/>
                </a:lnTo>
                <a:lnTo>
                  <a:pt x="1584695" y="195289"/>
                </a:lnTo>
                <a:lnTo>
                  <a:pt x="1619107" y="221628"/>
                </a:lnTo>
                <a:lnTo>
                  <a:pt x="1651084" y="249256"/>
                </a:lnTo>
                <a:lnTo>
                  <a:pt x="1680520" y="278104"/>
                </a:lnTo>
                <a:lnTo>
                  <a:pt x="1707308" y="308104"/>
                </a:lnTo>
                <a:lnTo>
                  <a:pt x="1731343" y="339188"/>
                </a:lnTo>
                <a:lnTo>
                  <a:pt x="1752518" y="371288"/>
                </a:lnTo>
                <a:lnTo>
                  <a:pt x="1785863" y="438263"/>
                </a:lnTo>
                <a:lnTo>
                  <a:pt x="1806494" y="508484"/>
                </a:lnTo>
                <a:lnTo>
                  <a:pt x="1813559" y="581405"/>
                </a:lnTo>
                <a:lnTo>
                  <a:pt x="1811775" y="618170"/>
                </a:lnTo>
                <a:lnTo>
                  <a:pt x="1797821" y="689809"/>
                </a:lnTo>
                <a:lnTo>
                  <a:pt x="1770727" y="758475"/>
                </a:lnTo>
                <a:lnTo>
                  <a:pt x="1731343" y="823623"/>
                </a:lnTo>
                <a:lnTo>
                  <a:pt x="1707308" y="854707"/>
                </a:lnTo>
                <a:lnTo>
                  <a:pt x="1680520" y="884707"/>
                </a:lnTo>
                <a:lnTo>
                  <a:pt x="1651084" y="913555"/>
                </a:lnTo>
                <a:lnTo>
                  <a:pt x="1619107" y="941183"/>
                </a:lnTo>
                <a:lnTo>
                  <a:pt x="1584695" y="967522"/>
                </a:lnTo>
                <a:lnTo>
                  <a:pt x="1547955" y="992505"/>
                </a:lnTo>
                <a:lnTo>
                  <a:pt x="1508992" y="1016062"/>
                </a:lnTo>
                <a:lnTo>
                  <a:pt x="1467914" y="1038127"/>
                </a:lnTo>
                <a:lnTo>
                  <a:pt x="1424825" y="1058630"/>
                </a:lnTo>
                <a:lnTo>
                  <a:pt x="1379833" y="1077505"/>
                </a:lnTo>
                <a:lnTo>
                  <a:pt x="1333044" y="1094682"/>
                </a:lnTo>
                <a:lnTo>
                  <a:pt x="1284563" y="1110093"/>
                </a:lnTo>
                <a:lnTo>
                  <a:pt x="1234498" y="1123671"/>
                </a:lnTo>
                <a:lnTo>
                  <a:pt x="1182955" y="1135346"/>
                </a:lnTo>
                <a:lnTo>
                  <a:pt x="1130039" y="1145052"/>
                </a:lnTo>
                <a:lnTo>
                  <a:pt x="1075858" y="1152720"/>
                </a:lnTo>
                <a:lnTo>
                  <a:pt x="1020516" y="1158281"/>
                </a:lnTo>
                <a:lnTo>
                  <a:pt x="964121" y="1161667"/>
                </a:lnTo>
                <a:lnTo>
                  <a:pt x="906780" y="1162812"/>
                </a:lnTo>
                <a:lnTo>
                  <a:pt x="849433" y="1161667"/>
                </a:lnTo>
                <a:lnTo>
                  <a:pt x="793035" y="1158281"/>
                </a:lnTo>
                <a:lnTo>
                  <a:pt x="737691" y="1152720"/>
                </a:lnTo>
                <a:lnTo>
                  <a:pt x="683507" y="1145052"/>
                </a:lnTo>
                <a:lnTo>
                  <a:pt x="630590" y="1135346"/>
                </a:lnTo>
                <a:lnTo>
                  <a:pt x="579045" y="1123671"/>
                </a:lnTo>
                <a:lnTo>
                  <a:pt x="528979" y="1110093"/>
                </a:lnTo>
                <a:lnTo>
                  <a:pt x="480498" y="1094682"/>
                </a:lnTo>
                <a:lnTo>
                  <a:pt x="433709" y="1077505"/>
                </a:lnTo>
                <a:lnTo>
                  <a:pt x="388717" y="1058630"/>
                </a:lnTo>
                <a:lnTo>
                  <a:pt x="345629" y="1038127"/>
                </a:lnTo>
                <a:lnTo>
                  <a:pt x="304551" y="1016062"/>
                </a:lnTo>
                <a:lnTo>
                  <a:pt x="265590" y="992504"/>
                </a:lnTo>
                <a:lnTo>
                  <a:pt x="228851" y="967522"/>
                </a:lnTo>
                <a:lnTo>
                  <a:pt x="194440" y="941183"/>
                </a:lnTo>
                <a:lnTo>
                  <a:pt x="162465" y="913555"/>
                </a:lnTo>
                <a:lnTo>
                  <a:pt x="133030" y="884707"/>
                </a:lnTo>
                <a:lnTo>
                  <a:pt x="106243" y="854707"/>
                </a:lnTo>
                <a:lnTo>
                  <a:pt x="82210" y="823623"/>
                </a:lnTo>
                <a:lnTo>
                  <a:pt x="61036" y="791523"/>
                </a:lnTo>
                <a:lnTo>
                  <a:pt x="27694" y="724548"/>
                </a:lnTo>
                <a:lnTo>
                  <a:pt x="7065" y="654327"/>
                </a:lnTo>
                <a:lnTo>
                  <a:pt x="0" y="58140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0959" y="1144906"/>
            <a:ext cx="12160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HALAL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DIC</a:t>
            </a:r>
            <a:r>
              <a:rPr sz="2000" b="1" spc="-1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TED 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1941" y="3269741"/>
            <a:ext cx="1836420" cy="1150620"/>
          </a:xfrm>
          <a:custGeom>
            <a:avLst/>
            <a:gdLst/>
            <a:ahLst/>
            <a:cxnLst/>
            <a:rect l="l" t="t" r="r" b="b"/>
            <a:pathLst>
              <a:path w="1836420" h="1150620">
                <a:moveTo>
                  <a:pt x="918210" y="0"/>
                </a:moveTo>
                <a:lnTo>
                  <a:pt x="860141" y="1131"/>
                </a:lnTo>
                <a:lnTo>
                  <a:pt x="803032" y="4482"/>
                </a:lnTo>
                <a:lnTo>
                  <a:pt x="746990" y="9983"/>
                </a:lnTo>
                <a:lnTo>
                  <a:pt x="692123" y="17569"/>
                </a:lnTo>
                <a:lnTo>
                  <a:pt x="638539" y="27171"/>
                </a:lnTo>
                <a:lnTo>
                  <a:pt x="586344" y="38722"/>
                </a:lnTo>
                <a:lnTo>
                  <a:pt x="535647" y="52155"/>
                </a:lnTo>
                <a:lnTo>
                  <a:pt x="486555" y="67402"/>
                </a:lnTo>
                <a:lnTo>
                  <a:pt x="439176" y="84397"/>
                </a:lnTo>
                <a:lnTo>
                  <a:pt x="393617" y="103071"/>
                </a:lnTo>
                <a:lnTo>
                  <a:pt x="349986" y="123357"/>
                </a:lnTo>
                <a:lnTo>
                  <a:pt x="308391" y="145188"/>
                </a:lnTo>
                <a:lnTo>
                  <a:pt x="268938" y="168497"/>
                </a:lnTo>
                <a:lnTo>
                  <a:pt x="231736" y="193216"/>
                </a:lnTo>
                <a:lnTo>
                  <a:pt x="196891" y="219277"/>
                </a:lnTo>
                <a:lnTo>
                  <a:pt x="164513" y="246614"/>
                </a:lnTo>
                <a:lnTo>
                  <a:pt x="134707" y="275159"/>
                </a:lnTo>
                <a:lnTo>
                  <a:pt x="107583" y="304845"/>
                </a:lnTo>
                <a:lnTo>
                  <a:pt x="83246" y="335604"/>
                </a:lnTo>
                <a:lnTo>
                  <a:pt x="61806" y="367369"/>
                </a:lnTo>
                <a:lnTo>
                  <a:pt x="28043" y="433647"/>
                </a:lnTo>
                <a:lnTo>
                  <a:pt x="7154" y="503140"/>
                </a:lnTo>
                <a:lnTo>
                  <a:pt x="0" y="575310"/>
                </a:lnTo>
                <a:lnTo>
                  <a:pt x="1806" y="611695"/>
                </a:lnTo>
                <a:lnTo>
                  <a:pt x="15935" y="682594"/>
                </a:lnTo>
                <a:lnTo>
                  <a:pt x="43369" y="750547"/>
                </a:lnTo>
                <a:lnTo>
                  <a:pt x="83246" y="815015"/>
                </a:lnTo>
                <a:lnTo>
                  <a:pt x="107583" y="845774"/>
                </a:lnTo>
                <a:lnTo>
                  <a:pt x="134707" y="875460"/>
                </a:lnTo>
                <a:lnTo>
                  <a:pt x="164513" y="904005"/>
                </a:lnTo>
                <a:lnTo>
                  <a:pt x="196891" y="931342"/>
                </a:lnTo>
                <a:lnTo>
                  <a:pt x="231736" y="957403"/>
                </a:lnTo>
                <a:lnTo>
                  <a:pt x="268938" y="982122"/>
                </a:lnTo>
                <a:lnTo>
                  <a:pt x="308391" y="1005431"/>
                </a:lnTo>
                <a:lnTo>
                  <a:pt x="349986" y="1027262"/>
                </a:lnTo>
                <a:lnTo>
                  <a:pt x="393617" y="1047548"/>
                </a:lnTo>
                <a:lnTo>
                  <a:pt x="439176" y="1066222"/>
                </a:lnTo>
                <a:lnTo>
                  <a:pt x="486555" y="1083217"/>
                </a:lnTo>
                <a:lnTo>
                  <a:pt x="535647" y="1098464"/>
                </a:lnTo>
                <a:lnTo>
                  <a:pt x="586344" y="1111897"/>
                </a:lnTo>
                <a:lnTo>
                  <a:pt x="638539" y="1123448"/>
                </a:lnTo>
                <a:lnTo>
                  <a:pt x="692123" y="1133050"/>
                </a:lnTo>
                <a:lnTo>
                  <a:pt x="746990" y="1140636"/>
                </a:lnTo>
                <a:lnTo>
                  <a:pt x="803032" y="1146137"/>
                </a:lnTo>
                <a:lnTo>
                  <a:pt x="860141" y="1149488"/>
                </a:lnTo>
                <a:lnTo>
                  <a:pt x="918210" y="1150620"/>
                </a:lnTo>
                <a:lnTo>
                  <a:pt x="976278" y="1149488"/>
                </a:lnTo>
                <a:lnTo>
                  <a:pt x="1033387" y="1146137"/>
                </a:lnTo>
                <a:lnTo>
                  <a:pt x="1089429" y="1140636"/>
                </a:lnTo>
                <a:lnTo>
                  <a:pt x="1144296" y="1133050"/>
                </a:lnTo>
                <a:lnTo>
                  <a:pt x="1197880" y="1123448"/>
                </a:lnTo>
                <a:lnTo>
                  <a:pt x="1250075" y="1111897"/>
                </a:lnTo>
                <a:lnTo>
                  <a:pt x="1300772" y="1098464"/>
                </a:lnTo>
                <a:lnTo>
                  <a:pt x="1349864" y="1083217"/>
                </a:lnTo>
                <a:lnTo>
                  <a:pt x="1397243" y="1066222"/>
                </a:lnTo>
                <a:lnTo>
                  <a:pt x="1442802" y="1047548"/>
                </a:lnTo>
                <a:lnTo>
                  <a:pt x="1486433" y="1027262"/>
                </a:lnTo>
                <a:lnTo>
                  <a:pt x="1528028" y="1005431"/>
                </a:lnTo>
                <a:lnTo>
                  <a:pt x="1567481" y="982122"/>
                </a:lnTo>
                <a:lnTo>
                  <a:pt x="1604683" y="957403"/>
                </a:lnTo>
                <a:lnTo>
                  <a:pt x="1639528" y="931342"/>
                </a:lnTo>
                <a:lnTo>
                  <a:pt x="1671906" y="904005"/>
                </a:lnTo>
                <a:lnTo>
                  <a:pt x="1701712" y="875460"/>
                </a:lnTo>
                <a:lnTo>
                  <a:pt x="1728836" y="845774"/>
                </a:lnTo>
                <a:lnTo>
                  <a:pt x="1753173" y="815015"/>
                </a:lnTo>
                <a:lnTo>
                  <a:pt x="1774613" y="783250"/>
                </a:lnTo>
                <a:lnTo>
                  <a:pt x="1808376" y="716972"/>
                </a:lnTo>
                <a:lnTo>
                  <a:pt x="1829265" y="647479"/>
                </a:lnTo>
                <a:lnTo>
                  <a:pt x="1836420" y="575310"/>
                </a:lnTo>
                <a:lnTo>
                  <a:pt x="1834613" y="538924"/>
                </a:lnTo>
                <a:lnTo>
                  <a:pt x="1820484" y="468025"/>
                </a:lnTo>
                <a:lnTo>
                  <a:pt x="1793050" y="400072"/>
                </a:lnTo>
                <a:lnTo>
                  <a:pt x="1753173" y="335604"/>
                </a:lnTo>
                <a:lnTo>
                  <a:pt x="1728836" y="304845"/>
                </a:lnTo>
                <a:lnTo>
                  <a:pt x="1701712" y="275159"/>
                </a:lnTo>
                <a:lnTo>
                  <a:pt x="1671906" y="246614"/>
                </a:lnTo>
                <a:lnTo>
                  <a:pt x="1639528" y="219277"/>
                </a:lnTo>
                <a:lnTo>
                  <a:pt x="1604683" y="193216"/>
                </a:lnTo>
                <a:lnTo>
                  <a:pt x="1567481" y="168497"/>
                </a:lnTo>
                <a:lnTo>
                  <a:pt x="1528028" y="145188"/>
                </a:lnTo>
                <a:lnTo>
                  <a:pt x="1486433" y="123357"/>
                </a:lnTo>
                <a:lnTo>
                  <a:pt x="1442802" y="103071"/>
                </a:lnTo>
                <a:lnTo>
                  <a:pt x="1397243" y="84397"/>
                </a:lnTo>
                <a:lnTo>
                  <a:pt x="1349864" y="67402"/>
                </a:lnTo>
                <a:lnTo>
                  <a:pt x="1300772" y="52155"/>
                </a:lnTo>
                <a:lnTo>
                  <a:pt x="1250075" y="38722"/>
                </a:lnTo>
                <a:lnTo>
                  <a:pt x="1197880" y="27171"/>
                </a:lnTo>
                <a:lnTo>
                  <a:pt x="1144296" y="17569"/>
                </a:lnTo>
                <a:lnTo>
                  <a:pt x="1089429" y="9983"/>
                </a:lnTo>
                <a:lnTo>
                  <a:pt x="1033387" y="4482"/>
                </a:lnTo>
                <a:lnTo>
                  <a:pt x="976278" y="1131"/>
                </a:lnTo>
                <a:lnTo>
                  <a:pt x="9182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1941" y="3269741"/>
            <a:ext cx="1836420" cy="1150620"/>
          </a:xfrm>
          <a:custGeom>
            <a:avLst/>
            <a:gdLst/>
            <a:ahLst/>
            <a:cxnLst/>
            <a:rect l="l" t="t" r="r" b="b"/>
            <a:pathLst>
              <a:path w="1836420" h="1150620">
                <a:moveTo>
                  <a:pt x="0" y="575310"/>
                </a:moveTo>
                <a:lnTo>
                  <a:pt x="7154" y="503140"/>
                </a:lnTo>
                <a:lnTo>
                  <a:pt x="28043" y="433647"/>
                </a:lnTo>
                <a:lnTo>
                  <a:pt x="61806" y="367369"/>
                </a:lnTo>
                <a:lnTo>
                  <a:pt x="83246" y="335604"/>
                </a:lnTo>
                <a:lnTo>
                  <a:pt x="107583" y="304845"/>
                </a:lnTo>
                <a:lnTo>
                  <a:pt x="134707" y="275159"/>
                </a:lnTo>
                <a:lnTo>
                  <a:pt x="164513" y="246614"/>
                </a:lnTo>
                <a:lnTo>
                  <a:pt x="196891" y="219277"/>
                </a:lnTo>
                <a:lnTo>
                  <a:pt x="231736" y="193216"/>
                </a:lnTo>
                <a:lnTo>
                  <a:pt x="268938" y="168497"/>
                </a:lnTo>
                <a:lnTo>
                  <a:pt x="308391" y="145188"/>
                </a:lnTo>
                <a:lnTo>
                  <a:pt x="349986" y="123357"/>
                </a:lnTo>
                <a:lnTo>
                  <a:pt x="393617" y="103071"/>
                </a:lnTo>
                <a:lnTo>
                  <a:pt x="439176" y="84397"/>
                </a:lnTo>
                <a:lnTo>
                  <a:pt x="486555" y="67402"/>
                </a:lnTo>
                <a:lnTo>
                  <a:pt x="535647" y="52155"/>
                </a:lnTo>
                <a:lnTo>
                  <a:pt x="586344" y="38722"/>
                </a:lnTo>
                <a:lnTo>
                  <a:pt x="638539" y="27171"/>
                </a:lnTo>
                <a:lnTo>
                  <a:pt x="692123" y="17569"/>
                </a:lnTo>
                <a:lnTo>
                  <a:pt x="746990" y="9983"/>
                </a:lnTo>
                <a:lnTo>
                  <a:pt x="803032" y="4482"/>
                </a:lnTo>
                <a:lnTo>
                  <a:pt x="860141" y="1131"/>
                </a:lnTo>
                <a:lnTo>
                  <a:pt x="918210" y="0"/>
                </a:lnTo>
                <a:lnTo>
                  <a:pt x="976278" y="1131"/>
                </a:lnTo>
                <a:lnTo>
                  <a:pt x="1033387" y="4482"/>
                </a:lnTo>
                <a:lnTo>
                  <a:pt x="1089429" y="9983"/>
                </a:lnTo>
                <a:lnTo>
                  <a:pt x="1144296" y="17569"/>
                </a:lnTo>
                <a:lnTo>
                  <a:pt x="1197880" y="27171"/>
                </a:lnTo>
                <a:lnTo>
                  <a:pt x="1250075" y="38722"/>
                </a:lnTo>
                <a:lnTo>
                  <a:pt x="1300772" y="52155"/>
                </a:lnTo>
                <a:lnTo>
                  <a:pt x="1349864" y="67402"/>
                </a:lnTo>
                <a:lnTo>
                  <a:pt x="1397243" y="84397"/>
                </a:lnTo>
                <a:lnTo>
                  <a:pt x="1442802" y="103071"/>
                </a:lnTo>
                <a:lnTo>
                  <a:pt x="1486433" y="123357"/>
                </a:lnTo>
                <a:lnTo>
                  <a:pt x="1528028" y="145188"/>
                </a:lnTo>
                <a:lnTo>
                  <a:pt x="1567481" y="168497"/>
                </a:lnTo>
                <a:lnTo>
                  <a:pt x="1604683" y="193216"/>
                </a:lnTo>
                <a:lnTo>
                  <a:pt x="1639528" y="219277"/>
                </a:lnTo>
                <a:lnTo>
                  <a:pt x="1671906" y="246614"/>
                </a:lnTo>
                <a:lnTo>
                  <a:pt x="1701712" y="275159"/>
                </a:lnTo>
                <a:lnTo>
                  <a:pt x="1728836" y="304845"/>
                </a:lnTo>
                <a:lnTo>
                  <a:pt x="1753173" y="335604"/>
                </a:lnTo>
                <a:lnTo>
                  <a:pt x="1774613" y="367369"/>
                </a:lnTo>
                <a:lnTo>
                  <a:pt x="1808376" y="433647"/>
                </a:lnTo>
                <a:lnTo>
                  <a:pt x="1829265" y="503140"/>
                </a:lnTo>
                <a:lnTo>
                  <a:pt x="1836420" y="575310"/>
                </a:lnTo>
                <a:lnTo>
                  <a:pt x="1834613" y="611695"/>
                </a:lnTo>
                <a:lnTo>
                  <a:pt x="1820484" y="682594"/>
                </a:lnTo>
                <a:lnTo>
                  <a:pt x="1793050" y="750547"/>
                </a:lnTo>
                <a:lnTo>
                  <a:pt x="1753173" y="815015"/>
                </a:lnTo>
                <a:lnTo>
                  <a:pt x="1728836" y="845774"/>
                </a:lnTo>
                <a:lnTo>
                  <a:pt x="1701712" y="875460"/>
                </a:lnTo>
                <a:lnTo>
                  <a:pt x="1671906" y="904005"/>
                </a:lnTo>
                <a:lnTo>
                  <a:pt x="1639528" y="931342"/>
                </a:lnTo>
                <a:lnTo>
                  <a:pt x="1604683" y="957403"/>
                </a:lnTo>
                <a:lnTo>
                  <a:pt x="1567481" y="982122"/>
                </a:lnTo>
                <a:lnTo>
                  <a:pt x="1528028" y="1005431"/>
                </a:lnTo>
                <a:lnTo>
                  <a:pt x="1486433" y="1027262"/>
                </a:lnTo>
                <a:lnTo>
                  <a:pt x="1442802" y="1047548"/>
                </a:lnTo>
                <a:lnTo>
                  <a:pt x="1397243" y="1066222"/>
                </a:lnTo>
                <a:lnTo>
                  <a:pt x="1349864" y="1083217"/>
                </a:lnTo>
                <a:lnTo>
                  <a:pt x="1300772" y="1098464"/>
                </a:lnTo>
                <a:lnTo>
                  <a:pt x="1250075" y="1111897"/>
                </a:lnTo>
                <a:lnTo>
                  <a:pt x="1197880" y="1123448"/>
                </a:lnTo>
                <a:lnTo>
                  <a:pt x="1144296" y="1133050"/>
                </a:lnTo>
                <a:lnTo>
                  <a:pt x="1089429" y="1140636"/>
                </a:lnTo>
                <a:lnTo>
                  <a:pt x="1033387" y="1146137"/>
                </a:lnTo>
                <a:lnTo>
                  <a:pt x="976278" y="1149488"/>
                </a:lnTo>
                <a:lnTo>
                  <a:pt x="918210" y="1150620"/>
                </a:lnTo>
                <a:lnTo>
                  <a:pt x="860141" y="1149488"/>
                </a:lnTo>
                <a:lnTo>
                  <a:pt x="803032" y="1146137"/>
                </a:lnTo>
                <a:lnTo>
                  <a:pt x="746990" y="1140636"/>
                </a:lnTo>
                <a:lnTo>
                  <a:pt x="692123" y="1133050"/>
                </a:lnTo>
                <a:lnTo>
                  <a:pt x="638539" y="1123448"/>
                </a:lnTo>
                <a:lnTo>
                  <a:pt x="586344" y="1111897"/>
                </a:lnTo>
                <a:lnTo>
                  <a:pt x="535647" y="1098464"/>
                </a:lnTo>
                <a:lnTo>
                  <a:pt x="486555" y="1083217"/>
                </a:lnTo>
                <a:lnTo>
                  <a:pt x="439176" y="1066222"/>
                </a:lnTo>
                <a:lnTo>
                  <a:pt x="393617" y="1047548"/>
                </a:lnTo>
                <a:lnTo>
                  <a:pt x="349986" y="1027262"/>
                </a:lnTo>
                <a:lnTo>
                  <a:pt x="308391" y="1005431"/>
                </a:lnTo>
                <a:lnTo>
                  <a:pt x="268938" y="982122"/>
                </a:lnTo>
                <a:lnTo>
                  <a:pt x="231736" y="957403"/>
                </a:lnTo>
                <a:lnTo>
                  <a:pt x="196891" y="931342"/>
                </a:lnTo>
                <a:lnTo>
                  <a:pt x="164513" y="904005"/>
                </a:lnTo>
                <a:lnTo>
                  <a:pt x="134707" y="875460"/>
                </a:lnTo>
                <a:lnTo>
                  <a:pt x="107583" y="845774"/>
                </a:lnTo>
                <a:lnTo>
                  <a:pt x="83246" y="815015"/>
                </a:lnTo>
                <a:lnTo>
                  <a:pt x="61806" y="783250"/>
                </a:lnTo>
                <a:lnTo>
                  <a:pt x="28043" y="716972"/>
                </a:lnTo>
                <a:lnTo>
                  <a:pt x="7154" y="647479"/>
                </a:lnTo>
                <a:lnTo>
                  <a:pt x="0" y="57531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7943" y="3510789"/>
            <a:ext cx="100139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marR="5080" indent="-41275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RING 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0498" y="1088898"/>
            <a:ext cx="5135880" cy="9582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04800" indent="-292735">
              <a:spcBef>
                <a:spcPts val="530"/>
              </a:spcBef>
              <a:buFont typeface="Wingdings"/>
              <a:buChar char=""/>
              <a:tabLst>
                <a:tab pos="305435" algn="l"/>
              </a:tabLst>
            </a:pPr>
            <a:r>
              <a:rPr spc="-15" dirty="0">
                <a:latin typeface="Calibri"/>
                <a:cs typeface="Calibri"/>
              </a:rPr>
              <a:t>Fasilitas </a:t>
            </a:r>
            <a:r>
              <a:rPr spc="-10" dirty="0">
                <a:latin typeface="Calibri"/>
                <a:cs typeface="Calibri"/>
              </a:rPr>
              <a:t>yang </a:t>
            </a:r>
            <a:r>
              <a:rPr b="1" spc="-15" dirty="0">
                <a:latin typeface="Calibri"/>
                <a:cs typeface="Calibri"/>
              </a:rPr>
              <a:t>hanya </a:t>
            </a:r>
            <a:r>
              <a:rPr b="1" spc="-5" dirty="0">
                <a:latin typeface="Calibri"/>
                <a:cs typeface="Calibri"/>
              </a:rPr>
              <a:t>digunakan </a:t>
            </a:r>
            <a:r>
              <a:rPr spc="-5" dirty="0">
                <a:latin typeface="Calibri"/>
                <a:cs typeface="Calibri"/>
              </a:rPr>
              <a:t>untuk </a:t>
            </a:r>
            <a:r>
              <a:rPr spc="-10" dirty="0">
                <a:latin typeface="Calibri"/>
                <a:cs typeface="Calibri"/>
              </a:rPr>
              <a:t>produksi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halal</a:t>
            </a:r>
            <a:endParaRPr>
              <a:latin typeface="Calibri"/>
              <a:cs typeface="Calibri"/>
            </a:endParaRPr>
          </a:p>
          <a:p>
            <a:pPr marL="304800" marR="44450" indent="-292735">
              <a:spcBef>
                <a:spcPts val="434"/>
              </a:spcBef>
              <a:buFont typeface="Wingdings"/>
              <a:buChar char=""/>
              <a:tabLst>
                <a:tab pos="305435" algn="l"/>
              </a:tabLst>
            </a:pPr>
            <a:r>
              <a:rPr b="1" spc="-15" dirty="0">
                <a:latin typeface="Calibri"/>
                <a:cs typeface="Calibri"/>
              </a:rPr>
              <a:t>WAJIB </a:t>
            </a:r>
            <a:r>
              <a:rPr spc="-5" dirty="0">
                <a:latin typeface="Calibri"/>
                <a:cs typeface="Calibri"/>
              </a:rPr>
              <a:t>untuk </a:t>
            </a:r>
            <a:r>
              <a:rPr b="1" spc="-5" dirty="0">
                <a:latin typeface="Calibri"/>
                <a:cs typeface="Calibri"/>
              </a:rPr>
              <a:t>rumah potong </a:t>
            </a:r>
            <a:r>
              <a:rPr b="1" spc="-10" dirty="0">
                <a:latin typeface="Calibri"/>
                <a:cs typeface="Calibri"/>
              </a:rPr>
              <a:t>hewan, </a:t>
            </a:r>
            <a:r>
              <a:rPr b="1" spc="-5" dirty="0">
                <a:latin typeface="Calibri"/>
                <a:cs typeface="Calibri"/>
              </a:rPr>
              <a:t>produk </a:t>
            </a:r>
            <a:r>
              <a:rPr b="1" dirty="0">
                <a:latin typeface="Calibri"/>
                <a:cs typeface="Calibri"/>
              </a:rPr>
              <a:t>olahan  daging</a:t>
            </a:r>
            <a:r>
              <a:rPr dirty="0">
                <a:latin typeface="Calibri"/>
                <a:cs typeface="Calibri"/>
              </a:rPr>
              <a:t>, </a:t>
            </a:r>
            <a:r>
              <a:rPr spc="-5" dirty="0">
                <a:latin typeface="Calibri"/>
                <a:cs typeface="Calibri"/>
              </a:rPr>
              <a:t>dan </a:t>
            </a:r>
            <a:r>
              <a:rPr b="1" dirty="0">
                <a:latin typeface="Calibri"/>
                <a:cs typeface="Calibri"/>
              </a:rPr>
              <a:t>dapur </a:t>
            </a:r>
            <a:r>
              <a:rPr spc="-15" dirty="0">
                <a:latin typeface="Calibri"/>
                <a:cs typeface="Calibri"/>
              </a:rPr>
              <a:t>(restoran, </a:t>
            </a:r>
            <a:r>
              <a:rPr spc="-10" dirty="0">
                <a:latin typeface="Calibri"/>
                <a:cs typeface="Calibri"/>
              </a:rPr>
              <a:t>hotel,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katering)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0976" y="5661135"/>
            <a:ext cx="7660640" cy="6908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spcBef>
                <a:spcPts val="560"/>
              </a:spcBef>
            </a:pPr>
            <a:r>
              <a:rPr spc="-15" dirty="0">
                <a:latin typeface="Calibri"/>
                <a:cs typeface="Calibri"/>
              </a:rPr>
              <a:t>Fasilitas </a:t>
            </a:r>
            <a:r>
              <a:rPr spc="-5" dirty="0">
                <a:latin typeface="Calibri"/>
                <a:cs typeface="Calibri"/>
              </a:rPr>
              <a:t>yang </a:t>
            </a:r>
            <a:r>
              <a:rPr spc="-10" dirty="0">
                <a:latin typeface="Calibri"/>
                <a:cs typeface="Calibri"/>
              </a:rPr>
              <a:t>digunakan </a:t>
            </a:r>
            <a:r>
              <a:rPr b="1" spc="-10" dirty="0">
                <a:latin typeface="Calibri"/>
                <a:cs typeface="Calibri"/>
              </a:rPr>
              <a:t>secara </a:t>
            </a:r>
            <a:r>
              <a:rPr b="1" spc="-5" dirty="0">
                <a:latin typeface="Calibri"/>
                <a:cs typeface="Calibri"/>
              </a:rPr>
              <a:t>bersama </a:t>
            </a:r>
            <a:r>
              <a:rPr spc="-5" dirty="0">
                <a:latin typeface="Calibri"/>
                <a:cs typeface="Calibri"/>
              </a:rPr>
              <a:t>untuk </a:t>
            </a:r>
            <a:r>
              <a:rPr spc="-10" dirty="0">
                <a:latin typeface="Calibri"/>
                <a:cs typeface="Calibri"/>
              </a:rPr>
              <a:t>bahan/produk </a:t>
            </a:r>
            <a:r>
              <a:rPr spc="-5" dirty="0">
                <a:latin typeface="Calibri"/>
                <a:cs typeface="Calibri"/>
              </a:rPr>
              <a:t>halal dan tidak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halal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459"/>
              </a:spcBef>
            </a:pPr>
            <a:r>
              <a:rPr dirty="0">
                <a:solidFill>
                  <a:srgbClr val="001239"/>
                </a:solidFill>
                <a:latin typeface="Arial"/>
                <a:cs typeface="Arial"/>
              </a:rPr>
              <a:t>→ </a:t>
            </a:r>
            <a:r>
              <a:rPr spc="-5" dirty="0">
                <a:solidFill>
                  <a:srgbClr val="001239"/>
                </a:solidFill>
                <a:latin typeface="Calibri"/>
                <a:cs typeface="Calibri"/>
              </a:rPr>
              <a:t>Selama dapat </a:t>
            </a:r>
            <a:r>
              <a:rPr b="1" spc="-5" dirty="0">
                <a:solidFill>
                  <a:srgbClr val="001239"/>
                </a:solidFill>
                <a:latin typeface="Calibri"/>
                <a:cs typeface="Calibri"/>
              </a:rPr>
              <a:t>menjamin bahan/produk </a:t>
            </a:r>
            <a:r>
              <a:rPr b="1" dirty="0">
                <a:solidFill>
                  <a:srgbClr val="001239"/>
                </a:solidFill>
                <a:latin typeface="Calibri"/>
                <a:cs typeface="Calibri"/>
              </a:rPr>
              <a:t>halal tidak </a:t>
            </a:r>
            <a:r>
              <a:rPr b="1" spc="-15" dirty="0">
                <a:solidFill>
                  <a:srgbClr val="001239"/>
                </a:solidFill>
                <a:latin typeface="Calibri"/>
                <a:cs typeface="Calibri"/>
              </a:rPr>
              <a:t>terkontaminasi</a:t>
            </a:r>
            <a:r>
              <a:rPr b="1" spc="-185" dirty="0">
                <a:solidFill>
                  <a:srgbClr val="001239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239"/>
                </a:solidFill>
                <a:latin typeface="Calibri"/>
                <a:cs typeface="Calibri"/>
              </a:rPr>
              <a:t>najis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8744" y="4274807"/>
            <a:ext cx="2088642" cy="104166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97984" y="4303902"/>
            <a:ext cx="1581785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5405" algn="just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Fasilitas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tidak 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kontak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dengan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bahan/produk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2829" y="2431542"/>
            <a:ext cx="3489325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Harus </a:t>
            </a:r>
            <a:r>
              <a:rPr b="1" dirty="0">
                <a:latin typeface="Calibri"/>
                <a:cs typeface="Calibri"/>
              </a:rPr>
              <a:t>bebas </a:t>
            </a:r>
            <a:r>
              <a:rPr b="1" spc="-5" dirty="0">
                <a:latin typeface="Calibri"/>
                <a:cs typeface="Calibri"/>
              </a:rPr>
              <a:t>babi </a:t>
            </a:r>
            <a:r>
              <a:rPr b="1" dirty="0">
                <a:latin typeface="Calibri"/>
                <a:cs typeface="Calibri"/>
              </a:rPr>
              <a:t>(</a:t>
            </a:r>
            <a:r>
              <a:rPr b="1" i="1" dirty="0">
                <a:latin typeface="Calibri"/>
                <a:cs typeface="Calibri"/>
              </a:rPr>
              <a:t>pork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free</a:t>
            </a:r>
            <a:r>
              <a:rPr b="1" spc="-5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  <a:p>
            <a:pPr marL="299085" marR="40640" indent="-287020">
              <a:buFont typeface="Wingdings"/>
              <a:buChar char=""/>
              <a:tabLst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Harus </a:t>
            </a:r>
            <a:r>
              <a:rPr dirty="0">
                <a:latin typeface="Calibri"/>
                <a:cs typeface="Calibri"/>
              </a:rPr>
              <a:t>ada </a:t>
            </a:r>
            <a:r>
              <a:rPr b="1" spc="-5" dirty="0">
                <a:latin typeface="Calibri"/>
                <a:cs typeface="Calibri"/>
              </a:rPr>
              <a:t>pencucian sebelum  digunakan </a:t>
            </a:r>
            <a:r>
              <a:rPr spc="-5" dirty="0">
                <a:latin typeface="Calibri"/>
                <a:cs typeface="Calibri"/>
              </a:rPr>
              <a:t>untuk </a:t>
            </a:r>
            <a:r>
              <a:rPr spc="-10" dirty="0">
                <a:latin typeface="Calibri"/>
                <a:cs typeface="Calibri"/>
              </a:rPr>
              <a:t>produksi produk  </a:t>
            </a:r>
            <a:r>
              <a:rPr spc="-5" dirty="0">
                <a:latin typeface="Calibri"/>
                <a:cs typeface="Calibri"/>
              </a:rPr>
              <a:t>halal</a:t>
            </a:r>
            <a:endParaRPr>
              <a:latin typeface="Calibri"/>
              <a:cs typeface="Calibri"/>
            </a:endParaRPr>
          </a:p>
          <a:p>
            <a:pPr marL="299085" indent="-287020">
              <a:spcBef>
                <a:spcPts val="2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Contoh: </a:t>
            </a:r>
            <a:r>
              <a:rPr sz="1600" spc="-5" dirty="0">
                <a:latin typeface="Calibri"/>
                <a:cs typeface="Calibri"/>
              </a:rPr>
              <a:t>wadah </a:t>
            </a:r>
            <a:r>
              <a:rPr sz="1600" spc="-10" dirty="0">
                <a:latin typeface="Calibri"/>
                <a:cs typeface="Calibri"/>
              </a:rPr>
              <a:t>penimbangan,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tangki</a:t>
            </a:r>
            <a:endParaRPr sz="1600">
              <a:latin typeface="Calibri"/>
              <a:cs typeface="Calibri"/>
            </a:endParaRPr>
          </a:p>
          <a:p>
            <a:pPr marL="299085"/>
            <a:r>
              <a:rPr sz="1600" i="1" spc="-5" dirty="0">
                <a:latin typeface="Calibri"/>
                <a:cs typeface="Calibri"/>
              </a:rPr>
              <a:t>mixing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15" dirty="0">
                <a:latin typeface="Calibri"/>
                <a:cs typeface="Calibri"/>
              </a:rPr>
              <a:t>peralatan </a:t>
            </a:r>
            <a:r>
              <a:rPr sz="1600" spc="-5" dirty="0">
                <a:latin typeface="Calibri"/>
                <a:cs typeface="Calibri"/>
              </a:rPr>
              <a:t>pengambilan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sampel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97045" y="147751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533400" y="152400"/>
                </a:lnTo>
                <a:lnTo>
                  <a:pt x="4572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533400" h="304800">
                <a:moveTo>
                  <a:pt x="457200" y="228600"/>
                </a:moveTo>
                <a:lnTo>
                  <a:pt x="381000" y="228600"/>
                </a:lnTo>
                <a:lnTo>
                  <a:pt x="381000" y="304800"/>
                </a:lnTo>
                <a:lnTo>
                  <a:pt x="457200" y="228600"/>
                </a:lnTo>
                <a:close/>
              </a:path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457200" y="76200"/>
                </a:lnTo>
                <a:lnTo>
                  <a:pt x="381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7045" y="147751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lnTo>
                  <a:pt x="381000" y="76200"/>
                </a:lnTo>
                <a:lnTo>
                  <a:pt x="381000" y="0"/>
                </a:lnTo>
                <a:lnTo>
                  <a:pt x="533400" y="152400"/>
                </a:lnTo>
                <a:lnTo>
                  <a:pt x="381000" y="304800"/>
                </a:lnTo>
                <a:lnTo>
                  <a:pt x="381000" y="228600"/>
                </a:ln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3941" y="4508754"/>
            <a:ext cx="304800" cy="1176655"/>
          </a:xfrm>
          <a:custGeom>
            <a:avLst/>
            <a:gdLst/>
            <a:ahLst/>
            <a:cxnLst/>
            <a:rect l="l" t="t" r="r" b="b"/>
            <a:pathLst>
              <a:path w="304800" h="1176654">
                <a:moveTo>
                  <a:pt x="304800" y="1024128"/>
                </a:moveTo>
                <a:lnTo>
                  <a:pt x="0" y="1024128"/>
                </a:lnTo>
                <a:lnTo>
                  <a:pt x="152400" y="1176528"/>
                </a:lnTo>
                <a:lnTo>
                  <a:pt x="304800" y="1024128"/>
                </a:lnTo>
                <a:close/>
              </a:path>
              <a:path w="304800" h="1176654">
                <a:moveTo>
                  <a:pt x="228600" y="152400"/>
                </a:moveTo>
                <a:lnTo>
                  <a:pt x="76200" y="152400"/>
                </a:lnTo>
                <a:lnTo>
                  <a:pt x="76200" y="1024128"/>
                </a:lnTo>
                <a:lnTo>
                  <a:pt x="228600" y="1024128"/>
                </a:lnTo>
                <a:lnTo>
                  <a:pt x="228600" y="152400"/>
                </a:lnTo>
                <a:close/>
              </a:path>
              <a:path w="304800" h="1176654">
                <a:moveTo>
                  <a:pt x="152400" y="0"/>
                </a:moveTo>
                <a:lnTo>
                  <a:pt x="0" y="152400"/>
                </a:lnTo>
                <a:lnTo>
                  <a:pt x="3048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3941" y="4508754"/>
            <a:ext cx="304800" cy="1176655"/>
          </a:xfrm>
          <a:custGeom>
            <a:avLst/>
            <a:gdLst/>
            <a:ahLst/>
            <a:cxnLst/>
            <a:rect l="l" t="t" r="r" b="b"/>
            <a:pathLst>
              <a:path w="304800" h="1176654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1024128"/>
                </a:lnTo>
                <a:lnTo>
                  <a:pt x="304800" y="1024128"/>
                </a:lnTo>
                <a:lnTo>
                  <a:pt x="152400" y="1176528"/>
                </a:lnTo>
                <a:lnTo>
                  <a:pt x="0" y="1024128"/>
                </a:lnTo>
                <a:lnTo>
                  <a:pt x="76200" y="1024128"/>
                </a:lnTo>
                <a:lnTo>
                  <a:pt x="76200" y="1524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4868" y="3823081"/>
            <a:ext cx="743585" cy="923925"/>
          </a:xfrm>
          <a:custGeom>
            <a:avLst/>
            <a:gdLst/>
            <a:ahLst/>
            <a:cxnLst/>
            <a:rect l="l" t="t" r="r" b="b"/>
            <a:pathLst>
              <a:path w="743585" h="923925">
                <a:moveTo>
                  <a:pt x="629157" y="848487"/>
                </a:moveTo>
                <a:lnTo>
                  <a:pt x="620776" y="852170"/>
                </a:lnTo>
                <a:lnTo>
                  <a:pt x="617855" y="859663"/>
                </a:lnTo>
                <a:lnTo>
                  <a:pt x="615060" y="867156"/>
                </a:lnTo>
                <a:lnTo>
                  <a:pt x="618744" y="875538"/>
                </a:lnTo>
                <a:lnTo>
                  <a:pt x="626237" y="878332"/>
                </a:lnTo>
                <a:lnTo>
                  <a:pt x="743203" y="923417"/>
                </a:lnTo>
                <a:lnTo>
                  <a:pt x="741222" y="910082"/>
                </a:lnTo>
                <a:lnTo>
                  <a:pt x="713866" y="910082"/>
                </a:lnTo>
                <a:lnTo>
                  <a:pt x="680379" y="868235"/>
                </a:lnTo>
                <a:lnTo>
                  <a:pt x="629157" y="848487"/>
                </a:lnTo>
                <a:close/>
              </a:path>
              <a:path w="743585" h="923925">
                <a:moveTo>
                  <a:pt x="680379" y="868235"/>
                </a:moveTo>
                <a:lnTo>
                  <a:pt x="713866" y="910082"/>
                </a:lnTo>
                <a:lnTo>
                  <a:pt x="722622" y="903097"/>
                </a:lnTo>
                <a:lnTo>
                  <a:pt x="710945" y="903097"/>
                </a:lnTo>
                <a:lnTo>
                  <a:pt x="707317" y="878602"/>
                </a:lnTo>
                <a:lnTo>
                  <a:pt x="680379" y="868235"/>
                </a:lnTo>
                <a:close/>
              </a:path>
              <a:path w="743585" h="923925">
                <a:moveTo>
                  <a:pt x="716280" y="786003"/>
                </a:moveTo>
                <a:lnTo>
                  <a:pt x="708406" y="787273"/>
                </a:lnTo>
                <a:lnTo>
                  <a:pt x="700532" y="788416"/>
                </a:lnTo>
                <a:lnTo>
                  <a:pt x="695070" y="795782"/>
                </a:lnTo>
                <a:lnTo>
                  <a:pt x="696213" y="803656"/>
                </a:lnTo>
                <a:lnTo>
                  <a:pt x="703137" y="850392"/>
                </a:lnTo>
                <a:lnTo>
                  <a:pt x="736472" y="892048"/>
                </a:lnTo>
                <a:lnTo>
                  <a:pt x="713866" y="910082"/>
                </a:lnTo>
                <a:lnTo>
                  <a:pt x="741222" y="910082"/>
                </a:lnTo>
                <a:lnTo>
                  <a:pt x="724788" y="799465"/>
                </a:lnTo>
                <a:lnTo>
                  <a:pt x="723645" y="791464"/>
                </a:lnTo>
                <a:lnTo>
                  <a:pt x="716280" y="786003"/>
                </a:lnTo>
                <a:close/>
              </a:path>
              <a:path w="743585" h="923925">
                <a:moveTo>
                  <a:pt x="707317" y="878602"/>
                </a:moveTo>
                <a:lnTo>
                  <a:pt x="710945" y="903097"/>
                </a:lnTo>
                <a:lnTo>
                  <a:pt x="730376" y="887476"/>
                </a:lnTo>
                <a:lnTo>
                  <a:pt x="707317" y="878602"/>
                </a:lnTo>
                <a:close/>
              </a:path>
              <a:path w="743585" h="923925">
                <a:moveTo>
                  <a:pt x="703137" y="850392"/>
                </a:moveTo>
                <a:lnTo>
                  <a:pt x="707317" y="878602"/>
                </a:lnTo>
                <a:lnTo>
                  <a:pt x="730376" y="887476"/>
                </a:lnTo>
                <a:lnTo>
                  <a:pt x="710945" y="903097"/>
                </a:lnTo>
                <a:lnTo>
                  <a:pt x="722622" y="903097"/>
                </a:lnTo>
                <a:lnTo>
                  <a:pt x="736472" y="892048"/>
                </a:lnTo>
                <a:lnTo>
                  <a:pt x="703137" y="850392"/>
                </a:lnTo>
                <a:close/>
              </a:path>
              <a:path w="743585" h="923925">
                <a:moveTo>
                  <a:pt x="22606" y="0"/>
                </a:moveTo>
                <a:lnTo>
                  <a:pt x="0" y="18034"/>
                </a:lnTo>
                <a:lnTo>
                  <a:pt x="680379" y="868235"/>
                </a:lnTo>
                <a:lnTo>
                  <a:pt x="707317" y="878602"/>
                </a:lnTo>
                <a:lnTo>
                  <a:pt x="703137" y="850392"/>
                </a:lnTo>
                <a:lnTo>
                  <a:pt x="22606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32828" y="4285870"/>
            <a:ext cx="344551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dirty="0">
                <a:latin typeface="Calibri"/>
                <a:cs typeface="Calibri"/>
              </a:rPr>
              <a:t>Boleh </a:t>
            </a:r>
            <a:r>
              <a:rPr spc="-10" dirty="0">
                <a:latin typeface="Calibri"/>
                <a:cs typeface="Calibri"/>
              </a:rPr>
              <a:t>digunakan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bersama</a:t>
            </a:r>
            <a:endParaRPr>
              <a:latin typeface="Calibri"/>
              <a:cs typeface="Calibri"/>
            </a:endParaRPr>
          </a:p>
          <a:p>
            <a:pPr marL="299085"/>
            <a:r>
              <a:rPr b="1" spc="-5" dirty="0">
                <a:latin typeface="Calibri"/>
                <a:cs typeface="Calibri"/>
              </a:rPr>
              <a:t>dengan </a:t>
            </a:r>
            <a:r>
              <a:rPr spc="-10" dirty="0">
                <a:latin typeface="Calibri"/>
                <a:cs typeface="Calibri"/>
              </a:rPr>
              <a:t>bahan/produk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babi</a:t>
            </a:r>
            <a:endParaRPr>
              <a:latin typeface="Calibri"/>
              <a:cs typeface="Calibri"/>
            </a:endParaRPr>
          </a:p>
          <a:p>
            <a:pPr marL="299085" marR="5080" indent="-287020">
              <a:spcBef>
                <a:spcPts val="2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Contoh: </a:t>
            </a:r>
            <a:r>
              <a:rPr sz="1600" spc="-5" dirty="0">
                <a:latin typeface="Calibri"/>
                <a:cs typeface="Calibri"/>
              </a:rPr>
              <a:t>gudang </a:t>
            </a:r>
            <a:r>
              <a:rPr sz="1600" spc="-10" dirty="0">
                <a:latin typeface="Calibri"/>
                <a:cs typeface="Calibri"/>
              </a:rPr>
              <a:t>bahan/produk kering,  </a:t>
            </a:r>
            <a:r>
              <a:rPr sz="1600" spc="-5" dirty="0">
                <a:latin typeface="Calibri"/>
                <a:cs typeface="Calibri"/>
              </a:rPr>
              <a:t>ruang </a:t>
            </a:r>
            <a:r>
              <a:rPr sz="1600" i="1" spc="-10" dirty="0">
                <a:latin typeface="Calibri"/>
                <a:cs typeface="Calibri"/>
              </a:rPr>
              <a:t>sampling, </a:t>
            </a:r>
            <a:r>
              <a:rPr sz="1600" spc="-10" dirty="0">
                <a:latin typeface="Calibri"/>
                <a:cs typeface="Calibri"/>
              </a:rPr>
              <a:t>transportasi </a:t>
            </a:r>
            <a:r>
              <a:rPr sz="1600" spc="-15" dirty="0">
                <a:latin typeface="Calibri"/>
                <a:cs typeface="Calibri"/>
              </a:rPr>
              <a:t>produk  kering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terkemas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34868" y="2917699"/>
            <a:ext cx="743585" cy="923925"/>
          </a:xfrm>
          <a:custGeom>
            <a:avLst/>
            <a:gdLst/>
            <a:ahLst/>
            <a:cxnLst/>
            <a:rect l="l" t="t" r="r" b="b"/>
            <a:pathLst>
              <a:path w="743585" h="923925">
                <a:moveTo>
                  <a:pt x="707317" y="44814"/>
                </a:moveTo>
                <a:lnTo>
                  <a:pt x="680379" y="55181"/>
                </a:lnTo>
                <a:lnTo>
                  <a:pt x="0" y="905382"/>
                </a:lnTo>
                <a:lnTo>
                  <a:pt x="22606" y="923416"/>
                </a:lnTo>
                <a:lnTo>
                  <a:pt x="703137" y="73024"/>
                </a:lnTo>
                <a:lnTo>
                  <a:pt x="707317" y="44814"/>
                </a:lnTo>
                <a:close/>
              </a:path>
              <a:path w="743585" h="923925">
                <a:moveTo>
                  <a:pt x="741222" y="13335"/>
                </a:moveTo>
                <a:lnTo>
                  <a:pt x="713866" y="13335"/>
                </a:lnTo>
                <a:lnTo>
                  <a:pt x="736472" y="31368"/>
                </a:lnTo>
                <a:lnTo>
                  <a:pt x="703137" y="73024"/>
                </a:lnTo>
                <a:lnTo>
                  <a:pt x="696213" y="119761"/>
                </a:lnTo>
                <a:lnTo>
                  <a:pt x="695070" y="127635"/>
                </a:lnTo>
                <a:lnTo>
                  <a:pt x="700532" y="135000"/>
                </a:lnTo>
                <a:lnTo>
                  <a:pt x="708406" y="136143"/>
                </a:lnTo>
                <a:lnTo>
                  <a:pt x="716280" y="137413"/>
                </a:lnTo>
                <a:lnTo>
                  <a:pt x="723645" y="131952"/>
                </a:lnTo>
                <a:lnTo>
                  <a:pt x="724788" y="123951"/>
                </a:lnTo>
                <a:lnTo>
                  <a:pt x="741222" y="13335"/>
                </a:lnTo>
                <a:close/>
              </a:path>
              <a:path w="743585" h="923925">
                <a:moveTo>
                  <a:pt x="743203" y="0"/>
                </a:moveTo>
                <a:lnTo>
                  <a:pt x="626237" y="45085"/>
                </a:lnTo>
                <a:lnTo>
                  <a:pt x="618744" y="47878"/>
                </a:lnTo>
                <a:lnTo>
                  <a:pt x="615060" y="56261"/>
                </a:lnTo>
                <a:lnTo>
                  <a:pt x="617855" y="63753"/>
                </a:lnTo>
                <a:lnTo>
                  <a:pt x="620776" y="71247"/>
                </a:lnTo>
                <a:lnTo>
                  <a:pt x="629157" y="74929"/>
                </a:lnTo>
                <a:lnTo>
                  <a:pt x="680379" y="55181"/>
                </a:lnTo>
                <a:lnTo>
                  <a:pt x="713866" y="13335"/>
                </a:lnTo>
                <a:lnTo>
                  <a:pt x="741222" y="13335"/>
                </a:lnTo>
                <a:lnTo>
                  <a:pt x="743203" y="0"/>
                </a:lnTo>
                <a:close/>
              </a:path>
              <a:path w="743585" h="923925">
                <a:moveTo>
                  <a:pt x="722622" y="20319"/>
                </a:moveTo>
                <a:lnTo>
                  <a:pt x="710945" y="20319"/>
                </a:lnTo>
                <a:lnTo>
                  <a:pt x="730376" y="35940"/>
                </a:lnTo>
                <a:lnTo>
                  <a:pt x="707317" y="44814"/>
                </a:lnTo>
                <a:lnTo>
                  <a:pt x="703137" y="73024"/>
                </a:lnTo>
                <a:lnTo>
                  <a:pt x="736472" y="31368"/>
                </a:lnTo>
                <a:lnTo>
                  <a:pt x="722622" y="20319"/>
                </a:lnTo>
                <a:close/>
              </a:path>
              <a:path w="743585" h="923925">
                <a:moveTo>
                  <a:pt x="713866" y="13335"/>
                </a:moveTo>
                <a:lnTo>
                  <a:pt x="680379" y="55181"/>
                </a:lnTo>
                <a:lnTo>
                  <a:pt x="707317" y="44814"/>
                </a:lnTo>
                <a:lnTo>
                  <a:pt x="710945" y="20319"/>
                </a:lnTo>
                <a:lnTo>
                  <a:pt x="722622" y="20319"/>
                </a:lnTo>
                <a:lnTo>
                  <a:pt x="713866" y="13335"/>
                </a:lnTo>
                <a:close/>
              </a:path>
              <a:path w="743585" h="923925">
                <a:moveTo>
                  <a:pt x="710945" y="20319"/>
                </a:moveTo>
                <a:lnTo>
                  <a:pt x="707317" y="44814"/>
                </a:lnTo>
                <a:lnTo>
                  <a:pt x="730376" y="35940"/>
                </a:lnTo>
                <a:lnTo>
                  <a:pt x="710945" y="2031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28EDA0F5-57C6-4165-AD93-3CC30C723AAA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2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73F49DB1-5184-4846-8721-325C3075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2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AF9631F-9357-4044-8174-5EFFEB682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5839C1E2-DFF0-4A4D-BEDA-F52E4B0A9739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7B260236-7947-4BB1-8C9D-7A51CC766032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C81651F8-BF06-438F-92F6-67EE9654C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ECE7A94B-A55A-4B30-BB7C-7C27E9E49CCC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512" y="1070736"/>
            <a:ext cx="8601914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Pencucian </a:t>
            </a:r>
            <a:r>
              <a:rPr spc="-15" dirty="0">
                <a:latin typeface="Calibri"/>
                <a:cs typeface="Calibri"/>
              </a:rPr>
              <a:t>Fasilitas yang </a:t>
            </a:r>
            <a:r>
              <a:rPr spc="-55" dirty="0">
                <a:latin typeface="Calibri"/>
                <a:cs typeface="Calibri"/>
              </a:rPr>
              <a:t>Terkena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Najis</a:t>
            </a:r>
          </a:p>
        </p:txBody>
      </p:sp>
      <p:sp>
        <p:nvSpPr>
          <p:cNvPr id="3" name="object 3"/>
          <p:cNvSpPr/>
          <p:nvPr/>
        </p:nvSpPr>
        <p:spPr>
          <a:xfrm>
            <a:off x="2059687" y="2371166"/>
            <a:ext cx="1931035" cy="1295400"/>
          </a:xfrm>
          <a:custGeom>
            <a:avLst/>
            <a:gdLst/>
            <a:ahLst/>
            <a:cxnLst/>
            <a:rect l="l" t="t" r="r" b="b"/>
            <a:pathLst>
              <a:path w="1931035" h="1295400">
                <a:moveTo>
                  <a:pt x="965454" y="0"/>
                </a:moveTo>
                <a:lnTo>
                  <a:pt x="908725" y="1099"/>
                </a:lnTo>
                <a:lnTo>
                  <a:pt x="852860" y="4356"/>
                </a:lnTo>
                <a:lnTo>
                  <a:pt x="797949" y="9712"/>
                </a:lnTo>
                <a:lnTo>
                  <a:pt x="744083" y="17103"/>
                </a:lnTo>
                <a:lnTo>
                  <a:pt x="691351" y="26471"/>
                </a:lnTo>
                <a:lnTo>
                  <a:pt x="639844" y="37755"/>
                </a:lnTo>
                <a:lnTo>
                  <a:pt x="589654" y="50893"/>
                </a:lnTo>
                <a:lnTo>
                  <a:pt x="540870" y="65825"/>
                </a:lnTo>
                <a:lnTo>
                  <a:pt x="493583" y="82490"/>
                </a:lnTo>
                <a:lnTo>
                  <a:pt x="447883" y="100828"/>
                </a:lnTo>
                <a:lnTo>
                  <a:pt x="403862" y="120777"/>
                </a:lnTo>
                <a:lnTo>
                  <a:pt x="361610" y="142278"/>
                </a:lnTo>
                <a:lnTo>
                  <a:pt x="321216" y="165269"/>
                </a:lnTo>
                <a:lnTo>
                  <a:pt x="282773" y="189690"/>
                </a:lnTo>
                <a:lnTo>
                  <a:pt x="246370" y="215480"/>
                </a:lnTo>
                <a:lnTo>
                  <a:pt x="212098" y="242578"/>
                </a:lnTo>
                <a:lnTo>
                  <a:pt x="180047" y="270923"/>
                </a:lnTo>
                <a:lnTo>
                  <a:pt x="150308" y="300456"/>
                </a:lnTo>
                <a:lnTo>
                  <a:pt x="122972" y="331114"/>
                </a:lnTo>
                <a:lnTo>
                  <a:pt x="98129" y="362838"/>
                </a:lnTo>
                <a:lnTo>
                  <a:pt x="75869" y="395567"/>
                </a:lnTo>
                <a:lnTo>
                  <a:pt x="56284" y="429239"/>
                </a:lnTo>
                <a:lnTo>
                  <a:pt x="39463" y="463795"/>
                </a:lnTo>
                <a:lnTo>
                  <a:pt x="14478" y="535314"/>
                </a:lnTo>
                <a:lnTo>
                  <a:pt x="1638" y="609638"/>
                </a:lnTo>
                <a:lnTo>
                  <a:pt x="0" y="647700"/>
                </a:lnTo>
                <a:lnTo>
                  <a:pt x="1638" y="685761"/>
                </a:lnTo>
                <a:lnTo>
                  <a:pt x="14478" y="760085"/>
                </a:lnTo>
                <a:lnTo>
                  <a:pt x="39463" y="831604"/>
                </a:lnTo>
                <a:lnTo>
                  <a:pt x="56284" y="866160"/>
                </a:lnTo>
                <a:lnTo>
                  <a:pt x="75869" y="899832"/>
                </a:lnTo>
                <a:lnTo>
                  <a:pt x="98129" y="932561"/>
                </a:lnTo>
                <a:lnTo>
                  <a:pt x="122972" y="964285"/>
                </a:lnTo>
                <a:lnTo>
                  <a:pt x="150308" y="994943"/>
                </a:lnTo>
                <a:lnTo>
                  <a:pt x="180047" y="1024476"/>
                </a:lnTo>
                <a:lnTo>
                  <a:pt x="212098" y="1052821"/>
                </a:lnTo>
                <a:lnTo>
                  <a:pt x="246370" y="1079919"/>
                </a:lnTo>
                <a:lnTo>
                  <a:pt x="282773" y="1105709"/>
                </a:lnTo>
                <a:lnTo>
                  <a:pt x="321216" y="1130130"/>
                </a:lnTo>
                <a:lnTo>
                  <a:pt x="361610" y="1153121"/>
                </a:lnTo>
                <a:lnTo>
                  <a:pt x="403862" y="1174622"/>
                </a:lnTo>
                <a:lnTo>
                  <a:pt x="447883" y="1194571"/>
                </a:lnTo>
                <a:lnTo>
                  <a:pt x="493583" y="1212909"/>
                </a:lnTo>
                <a:lnTo>
                  <a:pt x="540870" y="1229574"/>
                </a:lnTo>
                <a:lnTo>
                  <a:pt x="589654" y="1244506"/>
                </a:lnTo>
                <a:lnTo>
                  <a:pt x="639844" y="1257644"/>
                </a:lnTo>
                <a:lnTo>
                  <a:pt x="691351" y="1268928"/>
                </a:lnTo>
                <a:lnTo>
                  <a:pt x="744083" y="1278296"/>
                </a:lnTo>
                <a:lnTo>
                  <a:pt x="797949" y="1285687"/>
                </a:lnTo>
                <a:lnTo>
                  <a:pt x="852860" y="1291043"/>
                </a:lnTo>
                <a:lnTo>
                  <a:pt x="908725" y="1294300"/>
                </a:lnTo>
                <a:lnTo>
                  <a:pt x="965454" y="1295400"/>
                </a:lnTo>
                <a:lnTo>
                  <a:pt x="1022175" y="1294300"/>
                </a:lnTo>
                <a:lnTo>
                  <a:pt x="1078035" y="1291043"/>
                </a:lnTo>
                <a:lnTo>
                  <a:pt x="1132941" y="1285687"/>
                </a:lnTo>
                <a:lnTo>
                  <a:pt x="1186805" y="1278296"/>
                </a:lnTo>
                <a:lnTo>
                  <a:pt x="1239533" y="1268928"/>
                </a:lnTo>
                <a:lnTo>
                  <a:pt x="1291038" y="1257644"/>
                </a:lnTo>
                <a:lnTo>
                  <a:pt x="1341227" y="1244506"/>
                </a:lnTo>
                <a:lnTo>
                  <a:pt x="1390010" y="1229574"/>
                </a:lnTo>
                <a:lnTo>
                  <a:pt x="1437296" y="1212909"/>
                </a:lnTo>
                <a:lnTo>
                  <a:pt x="1482996" y="1194571"/>
                </a:lnTo>
                <a:lnTo>
                  <a:pt x="1527017" y="1174622"/>
                </a:lnTo>
                <a:lnTo>
                  <a:pt x="1569271" y="1153121"/>
                </a:lnTo>
                <a:lnTo>
                  <a:pt x="1609665" y="1130130"/>
                </a:lnTo>
                <a:lnTo>
                  <a:pt x="1648110" y="1105709"/>
                </a:lnTo>
                <a:lnTo>
                  <a:pt x="1684515" y="1079919"/>
                </a:lnTo>
                <a:lnTo>
                  <a:pt x="1718789" y="1052821"/>
                </a:lnTo>
                <a:lnTo>
                  <a:pt x="1750842" y="1024476"/>
                </a:lnTo>
                <a:lnTo>
                  <a:pt x="1780583" y="994943"/>
                </a:lnTo>
                <a:lnTo>
                  <a:pt x="1807922" y="964285"/>
                </a:lnTo>
                <a:lnTo>
                  <a:pt x="1832767" y="932561"/>
                </a:lnTo>
                <a:lnTo>
                  <a:pt x="1855029" y="899832"/>
                </a:lnTo>
                <a:lnTo>
                  <a:pt x="1874616" y="866160"/>
                </a:lnTo>
                <a:lnTo>
                  <a:pt x="1891439" y="831604"/>
                </a:lnTo>
                <a:lnTo>
                  <a:pt x="1916427" y="760085"/>
                </a:lnTo>
                <a:lnTo>
                  <a:pt x="1929268" y="685761"/>
                </a:lnTo>
                <a:lnTo>
                  <a:pt x="1930908" y="647700"/>
                </a:lnTo>
                <a:lnTo>
                  <a:pt x="1929268" y="609638"/>
                </a:lnTo>
                <a:lnTo>
                  <a:pt x="1916427" y="535314"/>
                </a:lnTo>
                <a:lnTo>
                  <a:pt x="1891439" y="463795"/>
                </a:lnTo>
                <a:lnTo>
                  <a:pt x="1874616" y="429239"/>
                </a:lnTo>
                <a:lnTo>
                  <a:pt x="1855029" y="395567"/>
                </a:lnTo>
                <a:lnTo>
                  <a:pt x="1832767" y="362838"/>
                </a:lnTo>
                <a:lnTo>
                  <a:pt x="1807922" y="331114"/>
                </a:lnTo>
                <a:lnTo>
                  <a:pt x="1780583" y="300456"/>
                </a:lnTo>
                <a:lnTo>
                  <a:pt x="1750842" y="270923"/>
                </a:lnTo>
                <a:lnTo>
                  <a:pt x="1718789" y="242578"/>
                </a:lnTo>
                <a:lnTo>
                  <a:pt x="1684515" y="215480"/>
                </a:lnTo>
                <a:lnTo>
                  <a:pt x="1648110" y="189690"/>
                </a:lnTo>
                <a:lnTo>
                  <a:pt x="1609665" y="165269"/>
                </a:lnTo>
                <a:lnTo>
                  <a:pt x="1569271" y="142278"/>
                </a:lnTo>
                <a:lnTo>
                  <a:pt x="1527017" y="120777"/>
                </a:lnTo>
                <a:lnTo>
                  <a:pt x="1482996" y="100828"/>
                </a:lnTo>
                <a:lnTo>
                  <a:pt x="1437296" y="82490"/>
                </a:lnTo>
                <a:lnTo>
                  <a:pt x="1390010" y="65825"/>
                </a:lnTo>
                <a:lnTo>
                  <a:pt x="1341227" y="50893"/>
                </a:lnTo>
                <a:lnTo>
                  <a:pt x="1291038" y="37755"/>
                </a:lnTo>
                <a:lnTo>
                  <a:pt x="1239533" y="26471"/>
                </a:lnTo>
                <a:lnTo>
                  <a:pt x="1186805" y="17103"/>
                </a:lnTo>
                <a:lnTo>
                  <a:pt x="1132941" y="9712"/>
                </a:lnTo>
                <a:lnTo>
                  <a:pt x="1078035" y="4356"/>
                </a:lnTo>
                <a:lnTo>
                  <a:pt x="1022175" y="1099"/>
                </a:lnTo>
                <a:lnTo>
                  <a:pt x="96545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9687" y="2371166"/>
            <a:ext cx="1931035" cy="1295400"/>
          </a:xfrm>
          <a:custGeom>
            <a:avLst/>
            <a:gdLst/>
            <a:ahLst/>
            <a:cxnLst/>
            <a:rect l="l" t="t" r="r" b="b"/>
            <a:pathLst>
              <a:path w="1931035" h="1295400">
                <a:moveTo>
                  <a:pt x="0" y="647700"/>
                </a:moveTo>
                <a:lnTo>
                  <a:pt x="6495" y="572156"/>
                </a:lnTo>
                <a:lnTo>
                  <a:pt x="25498" y="499174"/>
                </a:lnTo>
                <a:lnTo>
                  <a:pt x="56284" y="429239"/>
                </a:lnTo>
                <a:lnTo>
                  <a:pt x="75869" y="395567"/>
                </a:lnTo>
                <a:lnTo>
                  <a:pt x="98129" y="362838"/>
                </a:lnTo>
                <a:lnTo>
                  <a:pt x="122972" y="331114"/>
                </a:lnTo>
                <a:lnTo>
                  <a:pt x="150308" y="300456"/>
                </a:lnTo>
                <a:lnTo>
                  <a:pt x="180047" y="270923"/>
                </a:lnTo>
                <a:lnTo>
                  <a:pt x="212098" y="242578"/>
                </a:lnTo>
                <a:lnTo>
                  <a:pt x="246370" y="215480"/>
                </a:lnTo>
                <a:lnTo>
                  <a:pt x="282773" y="189690"/>
                </a:lnTo>
                <a:lnTo>
                  <a:pt x="321216" y="165269"/>
                </a:lnTo>
                <a:lnTo>
                  <a:pt x="361610" y="142278"/>
                </a:lnTo>
                <a:lnTo>
                  <a:pt x="403862" y="120777"/>
                </a:lnTo>
                <a:lnTo>
                  <a:pt x="447883" y="100828"/>
                </a:lnTo>
                <a:lnTo>
                  <a:pt x="493583" y="82490"/>
                </a:lnTo>
                <a:lnTo>
                  <a:pt x="540870" y="65825"/>
                </a:lnTo>
                <a:lnTo>
                  <a:pt x="589654" y="50893"/>
                </a:lnTo>
                <a:lnTo>
                  <a:pt x="639844" y="37755"/>
                </a:lnTo>
                <a:lnTo>
                  <a:pt x="691351" y="26471"/>
                </a:lnTo>
                <a:lnTo>
                  <a:pt x="744083" y="17103"/>
                </a:lnTo>
                <a:lnTo>
                  <a:pt x="797949" y="9712"/>
                </a:lnTo>
                <a:lnTo>
                  <a:pt x="852860" y="4356"/>
                </a:lnTo>
                <a:lnTo>
                  <a:pt x="908725" y="1099"/>
                </a:lnTo>
                <a:lnTo>
                  <a:pt x="965454" y="0"/>
                </a:lnTo>
                <a:lnTo>
                  <a:pt x="1022175" y="1099"/>
                </a:lnTo>
                <a:lnTo>
                  <a:pt x="1078035" y="4356"/>
                </a:lnTo>
                <a:lnTo>
                  <a:pt x="1132941" y="9712"/>
                </a:lnTo>
                <a:lnTo>
                  <a:pt x="1186805" y="17103"/>
                </a:lnTo>
                <a:lnTo>
                  <a:pt x="1239533" y="26471"/>
                </a:lnTo>
                <a:lnTo>
                  <a:pt x="1291038" y="37755"/>
                </a:lnTo>
                <a:lnTo>
                  <a:pt x="1341227" y="50893"/>
                </a:lnTo>
                <a:lnTo>
                  <a:pt x="1390010" y="65825"/>
                </a:lnTo>
                <a:lnTo>
                  <a:pt x="1437296" y="82490"/>
                </a:lnTo>
                <a:lnTo>
                  <a:pt x="1482996" y="100828"/>
                </a:lnTo>
                <a:lnTo>
                  <a:pt x="1527017" y="120777"/>
                </a:lnTo>
                <a:lnTo>
                  <a:pt x="1569271" y="142278"/>
                </a:lnTo>
                <a:lnTo>
                  <a:pt x="1609665" y="165269"/>
                </a:lnTo>
                <a:lnTo>
                  <a:pt x="1648110" y="189690"/>
                </a:lnTo>
                <a:lnTo>
                  <a:pt x="1684515" y="215480"/>
                </a:lnTo>
                <a:lnTo>
                  <a:pt x="1718789" y="242578"/>
                </a:lnTo>
                <a:lnTo>
                  <a:pt x="1750842" y="270923"/>
                </a:lnTo>
                <a:lnTo>
                  <a:pt x="1780583" y="300456"/>
                </a:lnTo>
                <a:lnTo>
                  <a:pt x="1807922" y="331114"/>
                </a:lnTo>
                <a:lnTo>
                  <a:pt x="1832767" y="362838"/>
                </a:lnTo>
                <a:lnTo>
                  <a:pt x="1855029" y="395567"/>
                </a:lnTo>
                <a:lnTo>
                  <a:pt x="1874616" y="429239"/>
                </a:lnTo>
                <a:lnTo>
                  <a:pt x="1891439" y="463795"/>
                </a:lnTo>
                <a:lnTo>
                  <a:pt x="1916427" y="535314"/>
                </a:lnTo>
                <a:lnTo>
                  <a:pt x="1929268" y="609638"/>
                </a:lnTo>
                <a:lnTo>
                  <a:pt x="1930908" y="647700"/>
                </a:lnTo>
                <a:lnTo>
                  <a:pt x="1929268" y="685761"/>
                </a:lnTo>
                <a:lnTo>
                  <a:pt x="1916427" y="760085"/>
                </a:lnTo>
                <a:lnTo>
                  <a:pt x="1891439" y="831604"/>
                </a:lnTo>
                <a:lnTo>
                  <a:pt x="1874616" y="866160"/>
                </a:lnTo>
                <a:lnTo>
                  <a:pt x="1855029" y="899832"/>
                </a:lnTo>
                <a:lnTo>
                  <a:pt x="1832767" y="932561"/>
                </a:lnTo>
                <a:lnTo>
                  <a:pt x="1807922" y="964285"/>
                </a:lnTo>
                <a:lnTo>
                  <a:pt x="1780583" y="994943"/>
                </a:lnTo>
                <a:lnTo>
                  <a:pt x="1750842" y="1024476"/>
                </a:lnTo>
                <a:lnTo>
                  <a:pt x="1718789" y="1052821"/>
                </a:lnTo>
                <a:lnTo>
                  <a:pt x="1684515" y="1079919"/>
                </a:lnTo>
                <a:lnTo>
                  <a:pt x="1648110" y="1105709"/>
                </a:lnTo>
                <a:lnTo>
                  <a:pt x="1609665" y="1130130"/>
                </a:lnTo>
                <a:lnTo>
                  <a:pt x="1569271" y="1153121"/>
                </a:lnTo>
                <a:lnTo>
                  <a:pt x="1527017" y="1174622"/>
                </a:lnTo>
                <a:lnTo>
                  <a:pt x="1482996" y="1194571"/>
                </a:lnTo>
                <a:lnTo>
                  <a:pt x="1437296" y="1212909"/>
                </a:lnTo>
                <a:lnTo>
                  <a:pt x="1390010" y="1229574"/>
                </a:lnTo>
                <a:lnTo>
                  <a:pt x="1341227" y="1244506"/>
                </a:lnTo>
                <a:lnTo>
                  <a:pt x="1291038" y="1257644"/>
                </a:lnTo>
                <a:lnTo>
                  <a:pt x="1239533" y="1268928"/>
                </a:lnTo>
                <a:lnTo>
                  <a:pt x="1186805" y="1278296"/>
                </a:lnTo>
                <a:lnTo>
                  <a:pt x="1132941" y="1285687"/>
                </a:lnTo>
                <a:lnTo>
                  <a:pt x="1078035" y="1291043"/>
                </a:lnTo>
                <a:lnTo>
                  <a:pt x="1022175" y="1294300"/>
                </a:lnTo>
                <a:lnTo>
                  <a:pt x="965454" y="1295400"/>
                </a:lnTo>
                <a:lnTo>
                  <a:pt x="908725" y="1294300"/>
                </a:lnTo>
                <a:lnTo>
                  <a:pt x="852860" y="1291043"/>
                </a:lnTo>
                <a:lnTo>
                  <a:pt x="797949" y="1285687"/>
                </a:lnTo>
                <a:lnTo>
                  <a:pt x="744083" y="1278296"/>
                </a:lnTo>
                <a:lnTo>
                  <a:pt x="691351" y="1268928"/>
                </a:lnTo>
                <a:lnTo>
                  <a:pt x="639844" y="1257644"/>
                </a:lnTo>
                <a:lnTo>
                  <a:pt x="589654" y="1244506"/>
                </a:lnTo>
                <a:lnTo>
                  <a:pt x="540870" y="1229574"/>
                </a:lnTo>
                <a:lnTo>
                  <a:pt x="493583" y="1212909"/>
                </a:lnTo>
                <a:lnTo>
                  <a:pt x="447883" y="1194571"/>
                </a:lnTo>
                <a:lnTo>
                  <a:pt x="403862" y="1174622"/>
                </a:lnTo>
                <a:lnTo>
                  <a:pt x="361610" y="1153121"/>
                </a:lnTo>
                <a:lnTo>
                  <a:pt x="321216" y="1130130"/>
                </a:lnTo>
                <a:lnTo>
                  <a:pt x="282773" y="1105709"/>
                </a:lnTo>
                <a:lnTo>
                  <a:pt x="246370" y="1079919"/>
                </a:lnTo>
                <a:lnTo>
                  <a:pt x="212098" y="1052821"/>
                </a:lnTo>
                <a:lnTo>
                  <a:pt x="180047" y="1024476"/>
                </a:lnTo>
                <a:lnTo>
                  <a:pt x="150308" y="994943"/>
                </a:lnTo>
                <a:lnTo>
                  <a:pt x="122972" y="964285"/>
                </a:lnTo>
                <a:lnTo>
                  <a:pt x="98129" y="932561"/>
                </a:lnTo>
                <a:lnTo>
                  <a:pt x="75869" y="899832"/>
                </a:lnTo>
                <a:lnTo>
                  <a:pt x="56284" y="866160"/>
                </a:lnTo>
                <a:lnTo>
                  <a:pt x="39463" y="831604"/>
                </a:lnTo>
                <a:lnTo>
                  <a:pt x="14478" y="760085"/>
                </a:lnTo>
                <a:lnTo>
                  <a:pt x="1638" y="685761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86075" y="2531695"/>
            <a:ext cx="12776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UCIAN  NAJIS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SEDANG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5561" y="2854275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533400" y="152400"/>
                </a:lnTo>
                <a:lnTo>
                  <a:pt x="4572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533400" h="304800">
                <a:moveTo>
                  <a:pt x="457200" y="228600"/>
                </a:moveTo>
                <a:lnTo>
                  <a:pt x="381000" y="228600"/>
                </a:lnTo>
                <a:lnTo>
                  <a:pt x="381000" y="304800"/>
                </a:lnTo>
                <a:lnTo>
                  <a:pt x="457200" y="228600"/>
                </a:lnTo>
                <a:close/>
              </a:path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457200" y="76200"/>
                </a:lnTo>
                <a:lnTo>
                  <a:pt x="381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5561" y="2854275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lnTo>
                  <a:pt x="381000" y="76200"/>
                </a:lnTo>
                <a:lnTo>
                  <a:pt x="381000" y="0"/>
                </a:lnTo>
                <a:lnTo>
                  <a:pt x="533400" y="152400"/>
                </a:lnTo>
                <a:lnTo>
                  <a:pt x="381000" y="304800"/>
                </a:lnTo>
                <a:lnTo>
                  <a:pt x="381000" y="228600"/>
                </a:ln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9687" y="4478858"/>
            <a:ext cx="1932939" cy="1295400"/>
          </a:xfrm>
          <a:custGeom>
            <a:avLst/>
            <a:gdLst/>
            <a:ahLst/>
            <a:cxnLst/>
            <a:rect l="l" t="t" r="r" b="b"/>
            <a:pathLst>
              <a:path w="1932939" h="1295400">
                <a:moveTo>
                  <a:pt x="966216" y="0"/>
                </a:moveTo>
                <a:lnTo>
                  <a:pt x="909443" y="1099"/>
                </a:lnTo>
                <a:lnTo>
                  <a:pt x="853534" y="4356"/>
                </a:lnTo>
                <a:lnTo>
                  <a:pt x="798580" y="9712"/>
                </a:lnTo>
                <a:lnTo>
                  <a:pt x="744670" y="17103"/>
                </a:lnTo>
                <a:lnTo>
                  <a:pt x="691897" y="26471"/>
                </a:lnTo>
                <a:lnTo>
                  <a:pt x="640350" y="37755"/>
                </a:lnTo>
                <a:lnTo>
                  <a:pt x="590120" y="50893"/>
                </a:lnTo>
                <a:lnTo>
                  <a:pt x="541297" y="65825"/>
                </a:lnTo>
                <a:lnTo>
                  <a:pt x="493973" y="82490"/>
                </a:lnTo>
                <a:lnTo>
                  <a:pt x="448238" y="100828"/>
                </a:lnTo>
                <a:lnTo>
                  <a:pt x="404182" y="120777"/>
                </a:lnTo>
                <a:lnTo>
                  <a:pt x="361896" y="142278"/>
                </a:lnTo>
                <a:lnTo>
                  <a:pt x="321471" y="165269"/>
                </a:lnTo>
                <a:lnTo>
                  <a:pt x="282997" y="189690"/>
                </a:lnTo>
                <a:lnTo>
                  <a:pt x="246565" y="215480"/>
                </a:lnTo>
                <a:lnTo>
                  <a:pt x="212266" y="242578"/>
                </a:lnTo>
                <a:lnTo>
                  <a:pt x="180189" y="270923"/>
                </a:lnTo>
                <a:lnTo>
                  <a:pt x="150427" y="300456"/>
                </a:lnTo>
                <a:lnTo>
                  <a:pt x="123069" y="331114"/>
                </a:lnTo>
                <a:lnTo>
                  <a:pt x="98206" y="362838"/>
                </a:lnTo>
                <a:lnTo>
                  <a:pt x="75929" y="395567"/>
                </a:lnTo>
                <a:lnTo>
                  <a:pt x="56328" y="429239"/>
                </a:lnTo>
                <a:lnTo>
                  <a:pt x="39494" y="463795"/>
                </a:lnTo>
                <a:lnTo>
                  <a:pt x="14489" y="535314"/>
                </a:lnTo>
                <a:lnTo>
                  <a:pt x="1640" y="609638"/>
                </a:lnTo>
                <a:lnTo>
                  <a:pt x="0" y="647700"/>
                </a:lnTo>
                <a:lnTo>
                  <a:pt x="1640" y="685761"/>
                </a:lnTo>
                <a:lnTo>
                  <a:pt x="14489" y="760085"/>
                </a:lnTo>
                <a:lnTo>
                  <a:pt x="39494" y="831604"/>
                </a:lnTo>
                <a:lnTo>
                  <a:pt x="56328" y="866160"/>
                </a:lnTo>
                <a:lnTo>
                  <a:pt x="75929" y="899832"/>
                </a:lnTo>
                <a:lnTo>
                  <a:pt x="98206" y="932561"/>
                </a:lnTo>
                <a:lnTo>
                  <a:pt x="123069" y="964285"/>
                </a:lnTo>
                <a:lnTo>
                  <a:pt x="150427" y="994943"/>
                </a:lnTo>
                <a:lnTo>
                  <a:pt x="180189" y="1024476"/>
                </a:lnTo>
                <a:lnTo>
                  <a:pt x="212266" y="1052821"/>
                </a:lnTo>
                <a:lnTo>
                  <a:pt x="246565" y="1079919"/>
                </a:lnTo>
                <a:lnTo>
                  <a:pt x="282997" y="1105709"/>
                </a:lnTo>
                <a:lnTo>
                  <a:pt x="321471" y="1130130"/>
                </a:lnTo>
                <a:lnTo>
                  <a:pt x="361896" y="1153121"/>
                </a:lnTo>
                <a:lnTo>
                  <a:pt x="404182" y="1174622"/>
                </a:lnTo>
                <a:lnTo>
                  <a:pt x="448238" y="1194571"/>
                </a:lnTo>
                <a:lnTo>
                  <a:pt x="493973" y="1212909"/>
                </a:lnTo>
                <a:lnTo>
                  <a:pt x="541297" y="1229574"/>
                </a:lnTo>
                <a:lnTo>
                  <a:pt x="590120" y="1244506"/>
                </a:lnTo>
                <a:lnTo>
                  <a:pt x="640350" y="1257644"/>
                </a:lnTo>
                <a:lnTo>
                  <a:pt x="691897" y="1268928"/>
                </a:lnTo>
                <a:lnTo>
                  <a:pt x="744670" y="1278296"/>
                </a:lnTo>
                <a:lnTo>
                  <a:pt x="798580" y="1285687"/>
                </a:lnTo>
                <a:lnTo>
                  <a:pt x="853534" y="1291043"/>
                </a:lnTo>
                <a:lnTo>
                  <a:pt x="909443" y="1294300"/>
                </a:lnTo>
                <a:lnTo>
                  <a:pt x="966216" y="1295400"/>
                </a:lnTo>
                <a:lnTo>
                  <a:pt x="1022991" y="1294300"/>
                </a:lnTo>
                <a:lnTo>
                  <a:pt x="1078902" y="1291043"/>
                </a:lnTo>
                <a:lnTo>
                  <a:pt x="1133858" y="1285687"/>
                </a:lnTo>
                <a:lnTo>
                  <a:pt x="1187769" y="1278296"/>
                </a:lnTo>
                <a:lnTo>
                  <a:pt x="1240543" y="1268928"/>
                </a:lnTo>
                <a:lnTo>
                  <a:pt x="1292091" y="1257644"/>
                </a:lnTo>
                <a:lnTo>
                  <a:pt x="1342322" y="1244506"/>
                </a:lnTo>
                <a:lnTo>
                  <a:pt x="1391145" y="1229574"/>
                </a:lnTo>
                <a:lnTo>
                  <a:pt x="1438469" y="1212909"/>
                </a:lnTo>
                <a:lnTo>
                  <a:pt x="1484205" y="1194571"/>
                </a:lnTo>
                <a:lnTo>
                  <a:pt x="1528260" y="1174622"/>
                </a:lnTo>
                <a:lnTo>
                  <a:pt x="1570546" y="1153121"/>
                </a:lnTo>
                <a:lnTo>
                  <a:pt x="1610971" y="1130130"/>
                </a:lnTo>
                <a:lnTo>
                  <a:pt x="1649444" y="1105709"/>
                </a:lnTo>
                <a:lnTo>
                  <a:pt x="1685875" y="1079919"/>
                </a:lnTo>
                <a:lnTo>
                  <a:pt x="1720173" y="1052821"/>
                </a:lnTo>
                <a:lnTo>
                  <a:pt x="1752249" y="1024476"/>
                </a:lnTo>
                <a:lnTo>
                  <a:pt x="1782010" y="994943"/>
                </a:lnTo>
                <a:lnTo>
                  <a:pt x="1809367" y="964285"/>
                </a:lnTo>
                <a:lnTo>
                  <a:pt x="1834229" y="932561"/>
                </a:lnTo>
                <a:lnTo>
                  <a:pt x="1856505" y="899832"/>
                </a:lnTo>
                <a:lnTo>
                  <a:pt x="1876105" y="866160"/>
                </a:lnTo>
                <a:lnTo>
                  <a:pt x="1892939" y="831604"/>
                </a:lnTo>
                <a:lnTo>
                  <a:pt x="1917942" y="760085"/>
                </a:lnTo>
                <a:lnTo>
                  <a:pt x="1930791" y="685761"/>
                </a:lnTo>
                <a:lnTo>
                  <a:pt x="1932432" y="647700"/>
                </a:lnTo>
                <a:lnTo>
                  <a:pt x="1930791" y="609638"/>
                </a:lnTo>
                <a:lnTo>
                  <a:pt x="1917942" y="535314"/>
                </a:lnTo>
                <a:lnTo>
                  <a:pt x="1892939" y="463795"/>
                </a:lnTo>
                <a:lnTo>
                  <a:pt x="1876105" y="429239"/>
                </a:lnTo>
                <a:lnTo>
                  <a:pt x="1856505" y="395567"/>
                </a:lnTo>
                <a:lnTo>
                  <a:pt x="1834229" y="362838"/>
                </a:lnTo>
                <a:lnTo>
                  <a:pt x="1809367" y="331114"/>
                </a:lnTo>
                <a:lnTo>
                  <a:pt x="1782010" y="300456"/>
                </a:lnTo>
                <a:lnTo>
                  <a:pt x="1752249" y="270923"/>
                </a:lnTo>
                <a:lnTo>
                  <a:pt x="1720173" y="242578"/>
                </a:lnTo>
                <a:lnTo>
                  <a:pt x="1685875" y="215480"/>
                </a:lnTo>
                <a:lnTo>
                  <a:pt x="1649444" y="189690"/>
                </a:lnTo>
                <a:lnTo>
                  <a:pt x="1610971" y="165269"/>
                </a:lnTo>
                <a:lnTo>
                  <a:pt x="1570546" y="142278"/>
                </a:lnTo>
                <a:lnTo>
                  <a:pt x="1528260" y="120777"/>
                </a:lnTo>
                <a:lnTo>
                  <a:pt x="1484205" y="100828"/>
                </a:lnTo>
                <a:lnTo>
                  <a:pt x="1438469" y="82490"/>
                </a:lnTo>
                <a:lnTo>
                  <a:pt x="1391145" y="65825"/>
                </a:lnTo>
                <a:lnTo>
                  <a:pt x="1342322" y="50893"/>
                </a:lnTo>
                <a:lnTo>
                  <a:pt x="1292091" y="37755"/>
                </a:lnTo>
                <a:lnTo>
                  <a:pt x="1240543" y="26471"/>
                </a:lnTo>
                <a:lnTo>
                  <a:pt x="1187769" y="17103"/>
                </a:lnTo>
                <a:lnTo>
                  <a:pt x="1133858" y="9712"/>
                </a:lnTo>
                <a:lnTo>
                  <a:pt x="1078902" y="4356"/>
                </a:lnTo>
                <a:lnTo>
                  <a:pt x="1022991" y="1099"/>
                </a:lnTo>
                <a:lnTo>
                  <a:pt x="96621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687" y="4478858"/>
            <a:ext cx="1932939" cy="1295400"/>
          </a:xfrm>
          <a:custGeom>
            <a:avLst/>
            <a:gdLst/>
            <a:ahLst/>
            <a:cxnLst/>
            <a:rect l="l" t="t" r="r" b="b"/>
            <a:pathLst>
              <a:path w="1932939" h="1295400">
                <a:moveTo>
                  <a:pt x="0" y="647700"/>
                </a:moveTo>
                <a:lnTo>
                  <a:pt x="6500" y="572156"/>
                </a:lnTo>
                <a:lnTo>
                  <a:pt x="25518" y="499174"/>
                </a:lnTo>
                <a:lnTo>
                  <a:pt x="56328" y="429239"/>
                </a:lnTo>
                <a:lnTo>
                  <a:pt x="75929" y="395567"/>
                </a:lnTo>
                <a:lnTo>
                  <a:pt x="98206" y="362838"/>
                </a:lnTo>
                <a:lnTo>
                  <a:pt x="123069" y="331114"/>
                </a:lnTo>
                <a:lnTo>
                  <a:pt x="150427" y="300456"/>
                </a:lnTo>
                <a:lnTo>
                  <a:pt x="180189" y="270923"/>
                </a:lnTo>
                <a:lnTo>
                  <a:pt x="212266" y="242578"/>
                </a:lnTo>
                <a:lnTo>
                  <a:pt x="246565" y="215480"/>
                </a:lnTo>
                <a:lnTo>
                  <a:pt x="282997" y="189690"/>
                </a:lnTo>
                <a:lnTo>
                  <a:pt x="321471" y="165269"/>
                </a:lnTo>
                <a:lnTo>
                  <a:pt x="361896" y="142278"/>
                </a:lnTo>
                <a:lnTo>
                  <a:pt x="404182" y="120777"/>
                </a:lnTo>
                <a:lnTo>
                  <a:pt x="448238" y="100828"/>
                </a:lnTo>
                <a:lnTo>
                  <a:pt x="493973" y="82490"/>
                </a:lnTo>
                <a:lnTo>
                  <a:pt x="541297" y="65825"/>
                </a:lnTo>
                <a:lnTo>
                  <a:pt x="590120" y="50893"/>
                </a:lnTo>
                <a:lnTo>
                  <a:pt x="640350" y="37755"/>
                </a:lnTo>
                <a:lnTo>
                  <a:pt x="691897" y="26471"/>
                </a:lnTo>
                <a:lnTo>
                  <a:pt x="744670" y="17103"/>
                </a:lnTo>
                <a:lnTo>
                  <a:pt x="798580" y="9712"/>
                </a:lnTo>
                <a:lnTo>
                  <a:pt x="853534" y="4356"/>
                </a:lnTo>
                <a:lnTo>
                  <a:pt x="909443" y="1099"/>
                </a:lnTo>
                <a:lnTo>
                  <a:pt x="966216" y="0"/>
                </a:lnTo>
                <a:lnTo>
                  <a:pt x="1022991" y="1099"/>
                </a:lnTo>
                <a:lnTo>
                  <a:pt x="1078902" y="4356"/>
                </a:lnTo>
                <a:lnTo>
                  <a:pt x="1133858" y="9712"/>
                </a:lnTo>
                <a:lnTo>
                  <a:pt x="1187769" y="17103"/>
                </a:lnTo>
                <a:lnTo>
                  <a:pt x="1240543" y="26471"/>
                </a:lnTo>
                <a:lnTo>
                  <a:pt x="1292091" y="37755"/>
                </a:lnTo>
                <a:lnTo>
                  <a:pt x="1342322" y="50893"/>
                </a:lnTo>
                <a:lnTo>
                  <a:pt x="1391145" y="65825"/>
                </a:lnTo>
                <a:lnTo>
                  <a:pt x="1438469" y="82490"/>
                </a:lnTo>
                <a:lnTo>
                  <a:pt x="1484205" y="100828"/>
                </a:lnTo>
                <a:lnTo>
                  <a:pt x="1528260" y="120777"/>
                </a:lnTo>
                <a:lnTo>
                  <a:pt x="1570546" y="142278"/>
                </a:lnTo>
                <a:lnTo>
                  <a:pt x="1610971" y="165269"/>
                </a:lnTo>
                <a:lnTo>
                  <a:pt x="1649444" y="189690"/>
                </a:lnTo>
                <a:lnTo>
                  <a:pt x="1685875" y="215480"/>
                </a:lnTo>
                <a:lnTo>
                  <a:pt x="1720173" y="242578"/>
                </a:lnTo>
                <a:lnTo>
                  <a:pt x="1752249" y="270923"/>
                </a:lnTo>
                <a:lnTo>
                  <a:pt x="1782010" y="300456"/>
                </a:lnTo>
                <a:lnTo>
                  <a:pt x="1809367" y="331114"/>
                </a:lnTo>
                <a:lnTo>
                  <a:pt x="1834229" y="362838"/>
                </a:lnTo>
                <a:lnTo>
                  <a:pt x="1856505" y="395567"/>
                </a:lnTo>
                <a:lnTo>
                  <a:pt x="1876105" y="429239"/>
                </a:lnTo>
                <a:lnTo>
                  <a:pt x="1892939" y="463795"/>
                </a:lnTo>
                <a:lnTo>
                  <a:pt x="1917942" y="535314"/>
                </a:lnTo>
                <a:lnTo>
                  <a:pt x="1930791" y="609638"/>
                </a:lnTo>
                <a:lnTo>
                  <a:pt x="1932432" y="647700"/>
                </a:lnTo>
                <a:lnTo>
                  <a:pt x="1930791" y="685761"/>
                </a:lnTo>
                <a:lnTo>
                  <a:pt x="1917942" y="760085"/>
                </a:lnTo>
                <a:lnTo>
                  <a:pt x="1892939" y="831604"/>
                </a:lnTo>
                <a:lnTo>
                  <a:pt x="1876105" y="866160"/>
                </a:lnTo>
                <a:lnTo>
                  <a:pt x="1856505" y="899832"/>
                </a:lnTo>
                <a:lnTo>
                  <a:pt x="1834229" y="932561"/>
                </a:lnTo>
                <a:lnTo>
                  <a:pt x="1809367" y="964285"/>
                </a:lnTo>
                <a:lnTo>
                  <a:pt x="1782010" y="994943"/>
                </a:lnTo>
                <a:lnTo>
                  <a:pt x="1752249" y="1024476"/>
                </a:lnTo>
                <a:lnTo>
                  <a:pt x="1720173" y="1052821"/>
                </a:lnTo>
                <a:lnTo>
                  <a:pt x="1685875" y="1079919"/>
                </a:lnTo>
                <a:lnTo>
                  <a:pt x="1649444" y="1105709"/>
                </a:lnTo>
                <a:lnTo>
                  <a:pt x="1610971" y="1130130"/>
                </a:lnTo>
                <a:lnTo>
                  <a:pt x="1570546" y="1153121"/>
                </a:lnTo>
                <a:lnTo>
                  <a:pt x="1528260" y="1174622"/>
                </a:lnTo>
                <a:lnTo>
                  <a:pt x="1484205" y="1194571"/>
                </a:lnTo>
                <a:lnTo>
                  <a:pt x="1438469" y="1212909"/>
                </a:lnTo>
                <a:lnTo>
                  <a:pt x="1391145" y="1229574"/>
                </a:lnTo>
                <a:lnTo>
                  <a:pt x="1342322" y="1244506"/>
                </a:lnTo>
                <a:lnTo>
                  <a:pt x="1292091" y="1257644"/>
                </a:lnTo>
                <a:lnTo>
                  <a:pt x="1240543" y="1268928"/>
                </a:lnTo>
                <a:lnTo>
                  <a:pt x="1187769" y="1278296"/>
                </a:lnTo>
                <a:lnTo>
                  <a:pt x="1133858" y="1285687"/>
                </a:lnTo>
                <a:lnTo>
                  <a:pt x="1078902" y="1291043"/>
                </a:lnTo>
                <a:lnTo>
                  <a:pt x="1022991" y="1294300"/>
                </a:lnTo>
                <a:lnTo>
                  <a:pt x="966216" y="1295400"/>
                </a:lnTo>
                <a:lnTo>
                  <a:pt x="909443" y="1294300"/>
                </a:lnTo>
                <a:lnTo>
                  <a:pt x="853534" y="1291043"/>
                </a:lnTo>
                <a:lnTo>
                  <a:pt x="798580" y="1285687"/>
                </a:lnTo>
                <a:lnTo>
                  <a:pt x="744670" y="1278296"/>
                </a:lnTo>
                <a:lnTo>
                  <a:pt x="691897" y="1268928"/>
                </a:lnTo>
                <a:lnTo>
                  <a:pt x="640350" y="1257644"/>
                </a:lnTo>
                <a:lnTo>
                  <a:pt x="590120" y="1244506"/>
                </a:lnTo>
                <a:lnTo>
                  <a:pt x="541297" y="1229574"/>
                </a:lnTo>
                <a:lnTo>
                  <a:pt x="493973" y="1212909"/>
                </a:lnTo>
                <a:lnTo>
                  <a:pt x="448238" y="1194571"/>
                </a:lnTo>
                <a:lnTo>
                  <a:pt x="404182" y="1174622"/>
                </a:lnTo>
                <a:lnTo>
                  <a:pt x="361896" y="1153121"/>
                </a:lnTo>
                <a:lnTo>
                  <a:pt x="321471" y="1130130"/>
                </a:lnTo>
                <a:lnTo>
                  <a:pt x="282997" y="1105709"/>
                </a:lnTo>
                <a:lnTo>
                  <a:pt x="246565" y="1079919"/>
                </a:lnTo>
                <a:lnTo>
                  <a:pt x="212266" y="1052821"/>
                </a:lnTo>
                <a:lnTo>
                  <a:pt x="180189" y="1024476"/>
                </a:lnTo>
                <a:lnTo>
                  <a:pt x="150427" y="994943"/>
                </a:lnTo>
                <a:lnTo>
                  <a:pt x="123069" y="964285"/>
                </a:lnTo>
                <a:lnTo>
                  <a:pt x="98206" y="932561"/>
                </a:lnTo>
                <a:lnTo>
                  <a:pt x="75929" y="899832"/>
                </a:lnTo>
                <a:lnTo>
                  <a:pt x="56328" y="866160"/>
                </a:lnTo>
                <a:lnTo>
                  <a:pt x="39494" y="831604"/>
                </a:lnTo>
                <a:lnTo>
                  <a:pt x="14489" y="760085"/>
                </a:lnTo>
                <a:lnTo>
                  <a:pt x="1640" y="685761"/>
                </a:lnTo>
                <a:lnTo>
                  <a:pt x="0" y="647700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49501" y="4793058"/>
            <a:ext cx="13493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PENCUCIAN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NAJIS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BERAT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2252" y="2238579"/>
            <a:ext cx="5530215" cy="18910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04800" indent="-292735">
              <a:spcBef>
                <a:spcPts val="530"/>
              </a:spcBef>
              <a:buFont typeface="Wingdings"/>
              <a:buChar char=""/>
              <a:tabLst>
                <a:tab pos="305435" algn="l"/>
              </a:tabLst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Dicuci dengan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atau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non air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sampai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najis</a:t>
            </a:r>
            <a:r>
              <a:rPr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hilang</a:t>
            </a:r>
            <a:endParaRPr>
              <a:latin typeface="Calibri"/>
              <a:cs typeface="Calibri"/>
            </a:endParaRPr>
          </a:p>
          <a:p>
            <a:pPr marL="304800" indent="-292735">
              <a:spcBef>
                <a:spcPts val="430"/>
              </a:spcBef>
              <a:buFont typeface="Wingdings"/>
              <a:buChar char=""/>
              <a:tabLst>
                <a:tab pos="305435" algn="l"/>
              </a:tabLst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Pencucian dengan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bahan non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diperbolehkan</a:t>
            </a:r>
            <a:r>
              <a:rPr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jika:</a:t>
            </a:r>
            <a:endParaRPr>
              <a:latin typeface="Calibri"/>
              <a:cs typeface="Calibri"/>
            </a:endParaRPr>
          </a:p>
          <a:p>
            <a:pPr marL="581025" marR="5080" lvl="1" indent="-279400">
              <a:spcBef>
                <a:spcPts val="434"/>
              </a:spcBef>
              <a:buAutoNum type="romanLcParenBoth"/>
              <a:tabLst>
                <a:tab pos="599440" algn="l"/>
              </a:tabLst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Pencucian dengan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dapat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menyebabkan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kerusakan 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fasilitas, produk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atau kesulitan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teknis</a:t>
            </a:r>
            <a:r>
              <a:rPr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lain</a:t>
            </a:r>
            <a:endParaRPr>
              <a:latin typeface="Calibri"/>
              <a:cs typeface="Calibri"/>
            </a:endParaRPr>
          </a:p>
          <a:p>
            <a:pPr marL="581025" marR="414655" lvl="1" indent="-279400">
              <a:spcBef>
                <a:spcPts val="434"/>
              </a:spcBef>
              <a:buAutoNum type="romanLcParenBoth"/>
              <a:tabLst>
                <a:tab pos="599440" algn="l"/>
              </a:tabLst>
            </a:pP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Fasilitas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terbuat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dari bahan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tidak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menyerap 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najis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atau bersifat</a:t>
            </a:r>
            <a:r>
              <a:rPr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inert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7085" y="5022926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533400" y="152400"/>
                </a:lnTo>
                <a:lnTo>
                  <a:pt x="4572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  <a:path w="533400" h="304800">
                <a:moveTo>
                  <a:pt x="457200" y="228600"/>
                </a:moveTo>
                <a:lnTo>
                  <a:pt x="381000" y="228600"/>
                </a:lnTo>
                <a:lnTo>
                  <a:pt x="381000" y="304800"/>
                </a:lnTo>
                <a:lnTo>
                  <a:pt x="457200" y="228600"/>
                </a:lnTo>
                <a:close/>
              </a:path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457200" y="76200"/>
                </a:lnTo>
                <a:lnTo>
                  <a:pt x="381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7085" y="5022926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lnTo>
                  <a:pt x="381000" y="76200"/>
                </a:lnTo>
                <a:lnTo>
                  <a:pt x="381000" y="0"/>
                </a:lnTo>
                <a:lnTo>
                  <a:pt x="533400" y="152400"/>
                </a:lnTo>
                <a:lnTo>
                  <a:pt x="381000" y="304800"/>
                </a:lnTo>
                <a:lnTo>
                  <a:pt x="381000" y="228600"/>
                </a:ln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03776" y="4591001"/>
            <a:ext cx="556450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spcBef>
                <a:spcPts val="100"/>
              </a:spcBef>
              <a:buFont typeface="Wingdings"/>
              <a:buChar char=""/>
              <a:tabLst>
                <a:tab pos="305435" algn="l"/>
              </a:tabLst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Dicuci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7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kali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dengan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dan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salah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satunya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dengan tanah, 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sabun,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deterjen atau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bahan kimia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yang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dapat  menghilangkan bau,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rasa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dan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warna</a:t>
            </a:r>
            <a:r>
              <a:rPr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najis</a:t>
            </a:r>
            <a:endParaRPr>
              <a:latin typeface="Calibri"/>
              <a:cs typeface="Calibri"/>
            </a:endParaRPr>
          </a:p>
          <a:p>
            <a:pPr marL="304800" indent="-292735">
              <a:spcBef>
                <a:spcPts val="430"/>
              </a:spcBef>
              <a:buFont typeface="Wingdings"/>
              <a:buChar char=""/>
              <a:tabLst>
                <a:tab pos="305435" algn="l"/>
              </a:tabLst>
            </a:pP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Setelah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pencucian ini,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fasilitas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tidak boleh </a:t>
            </a:r>
            <a:r>
              <a:rPr b="1" spc="-20" dirty="0">
                <a:solidFill>
                  <a:srgbClr val="001F5F"/>
                </a:solidFill>
                <a:latin typeface="Calibri"/>
                <a:cs typeface="Calibri"/>
              </a:rPr>
              <a:t>kontak</a:t>
            </a:r>
            <a:r>
              <a:rPr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lagi</a:t>
            </a:r>
            <a:endParaRPr>
              <a:latin typeface="Calibri"/>
              <a:cs typeface="Calibri"/>
            </a:endParaRPr>
          </a:p>
          <a:p>
            <a:pPr marL="304800"/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dengan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bahan/produk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turunan</a:t>
            </a:r>
            <a:r>
              <a:rPr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babi</a:t>
            </a:r>
            <a:endParaRPr>
              <a:latin typeface="Calibri"/>
              <a:cs typeface="Calibri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44DF1F33-B37F-4291-A99E-88B38F38C76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9061B112-904C-4ABA-A823-980BA958A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BFE8260-724E-43D7-BE18-78FA3545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D75EF29D-FE70-492A-89B1-E5B35813812D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1C699265-767C-4A33-8242-BF18A4AE82EA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23745EC9-56BB-41BE-BC34-D1544C2F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7FB7BEF9-A857-476D-9BF5-2887893E6399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262" y="445148"/>
            <a:ext cx="87423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Pendaftaran </a:t>
            </a:r>
            <a:r>
              <a:rPr dirty="0"/>
              <a:t>Fasilitas</a:t>
            </a:r>
            <a:r>
              <a:rPr spc="-65" dirty="0"/>
              <a:t> </a:t>
            </a:r>
            <a:r>
              <a:rPr dirty="0"/>
              <a:t>Produksi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41" y="1321575"/>
            <a:ext cx="8277859" cy="47459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200" spc="-10" dirty="0">
                <a:latin typeface="Calibri"/>
                <a:cs typeface="Calibri"/>
              </a:rPr>
              <a:t>Semua fasilitas </a:t>
            </a:r>
            <a:r>
              <a:rPr sz="2200" spc="-15" dirty="0">
                <a:latin typeface="Calibri"/>
                <a:cs typeface="Calibri"/>
              </a:rPr>
              <a:t>produksi </a:t>
            </a:r>
            <a:r>
              <a:rPr sz="2200" spc="-10" dirty="0">
                <a:latin typeface="Calibri"/>
                <a:cs typeface="Calibri"/>
              </a:rPr>
              <a:t>harus </a:t>
            </a:r>
            <a:r>
              <a:rPr sz="2200" spc="-15" dirty="0">
                <a:latin typeface="Calibri"/>
                <a:cs typeface="Calibri"/>
              </a:rPr>
              <a:t>didaftarkan </a:t>
            </a:r>
            <a:r>
              <a:rPr sz="2200" spc="-10" dirty="0">
                <a:latin typeface="Calibri"/>
                <a:cs typeface="Calibri"/>
              </a:rPr>
              <a:t>dalam aplikasi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sertifikasi:</a:t>
            </a:r>
            <a:endParaRPr sz="2200">
              <a:latin typeface="Calibri"/>
              <a:cs typeface="Calibri"/>
            </a:endParaRPr>
          </a:p>
          <a:p>
            <a:pPr marL="408940" marR="308610" indent="-396240">
              <a:lnSpc>
                <a:spcPct val="99800"/>
              </a:lnSpc>
              <a:spcBef>
                <a:spcPts val="625"/>
              </a:spcBef>
              <a:buFont typeface="Wingdings"/>
              <a:buChar char=""/>
              <a:tabLst>
                <a:tab pos="408305" algn="l"/>
                <a:tab pos="408940" algn="l"/>
              </a:tabLst>
            </a:pPr>
            <a:r>
              <a:rPr sz="2000" b="1" dirty="0">
                <a:latin typeface="Calibri"/>
                <a:cs typeface="Calibri"/>
              </a:rPr>
              <a:t>Industri </a:t>
            </a:r>
            <a:r>
              <a:rPr sz="2000" b="1" spc="-5" dirty="0">
                <a:latin typeface="Calibri"/>
                <a:cs typeface="Calibri"/>
              </a:rPr>
              <a:t>pengolahan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semua pabrik </a:t>
            </a:r>
            <a:r>
              <a:rPr sz="2000" spc="-10" dirty="0">
                <a:latin typeface="Calibri"/>
                <a:cs typeface="Calibri"/>
              </a:rPr>
              <a:t>yang menghasilkan produk yang  didaftarkan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dipasarkan </a:t>
            </a:r>
            <a:r>
              <a:rPr sz="2000" spc="-5" dirty="0">
                <a:latin typeface="Calibri"/>
                <a:cs typeface="Calibri"/>
              </a:rPr>
              <a:t>di Indonesia, baik milik sendiri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pihak lain  </a:t>
            </a:r>
            <a:r>
              <a:rPr sz="2000" spc="-10" dirty="0">
                <a:latin typeface="Calibri"/>
                <a:cs typeface="Calibri"/>
              </a:rPr>
              <a:t>(fasilitas </a:t>
            </a:r>
            <a:r>
              <a:rPr sz="2000" spc="-15" dirty="0">
                <a:latin typeface="Calibri"/>
                <a:cs typeface="Calibri"/>
              </a:rPr>
              <a:t>sewa </a:t>
            </a:r>
            <a:r>
              <a:rPr sz="2000" spc="-10" dirty="0">
                <a:latin typeface="Calibri"/>
                <a:cs typeface="Calibri"/>
              </a:rPr>
              <a:t>atau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maklon)</a:t>
            </a:r>
            <a:endParaRPr sz="2000">
              <a:latin typeface="Calibri"/>
              <a:cs typeface="Calibri"/>
            </a:endParaRPr>
          </a:p>
          <a:p>
            <a:pPr marL="408940" marR="344170" lvl="1">
              <a:lnSpc>
                <a:spcPts val="2140"/>
              </a:lnSpc>
              <a:spcBef>
                <a:spcPts val="720"/>
              </a:spcBef>
              <a:buAutoNum type="romanLcParenBoth"/>
              <a:tabLst>
                <a:tab pos="706755" algn="l"/>
              </a:tabLst>
            </a:pPr>
            <a:r>
              <a:rPr i="1" spc="-5" dirty="0">
                <a:latin typeface="Calibri"/>
                <a:cs typeface="Calibri"/>
              </a:rPr>
              <a:t>Untuk produk </a:t>
            </a:r>
            <a:r>
              <a:rPr i="1" spc="-10" dirty="0">
                <a:latin typeface="Calibri"/>
                <a:cs typeface="Calibri"/>
              </a:rPr>
              <a:t>retail </a:t>
            </a:r>
            <a:r>
              <a:rPr sz="1900" i="1" spc="-100" dirty="0">
                <a:latin typeface="Wingdings"/>
                <a:cs typeface="Wingdings"/>
              </a:rPr>
              <a:t></a:t>
            </a:r>
            <a:r>
              <a:rPr sz="1900" i="1" spc="-10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Calibri"/>
                <a:cs typeface="Calibri"/>
              </a:rPr>
              <a:t>pabrik yang </a:t>
            </a:r>
            <a:r>
              <a:rPr i="1" spc="-10" dirty="0">
                <a:latin typeface="Calibri"/>
                <a:cs typeface="Calibri"/>
              </a:rPr>
              <a:t>menghasilkan </a:t>
            </a:r>
            <a:r>
              <a:rPr i="1" spc="-5" dirty="0">
                <a:latin typeface="Calibri"/>
                <a:cs typeface="Calibri"/>
              </a:rPr>
              <a:t>produk dengan </a:t>
            </a:r>
            <a:r>
              <a:rPr i="1" dirty="0">
                <a:latin typeface="Calibri"/>
                <a:cs typeface="Calibri"/>
              </a:rPr>
              <a:t>merk/ </a:t>
            </a:r>
            <a:r>
              <a:rPr i="1" spc="-10" dirty="0">
                <a:latin typeface="Calibri"/>
                <a:cs typeface="Calibri"/>
              </a:rPr>
              <a:t>brand  </a:t>
            </a:r>
            <a:r>
              <a:rPr i="1" spc="-5" dirty="0">
                <a:latin typeface="Calibri"/>
                <a:cs typeface="Calibri"/>
              </a:rPr>
              <a:t>yang sama yang </a:t>
            </a:r>
            <a:r>
              <a:rPr i="1" spc="-15" dirty="0">
                <a:latin typeface="Calibri"/>
                <a:cs typeface="Calibri"/>
              </a:rPr>
              <a:t>dipasarkan </a:t>
            </a:r>
            <a:r>
              <a:rPr i="1" spc="-5" dirty="0">
                <a:latin typeface="Calibri"/>
                <a:cs typeface="Calibri"/>
              </a:rPr>
              <a:t>di</a:t>
            </a:r>
            <a:r>
              <a:rPr i="1" spc="6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Indonesia.</a:t>
            </a:r>
            <a:endParaRPr>
              <a:latin typeface="Calibri"/>
              <a:cs typeface="Calibri"/>
            </a:endParaRPr>
          </a:p>
          <a:p>
            <a:pPr marL="706120" lvl="1" indent="-297815">
              <a:lnSpc>
                <a:spcPts val="2260"/>
              </a:lnSpc>
              <a:spcBef>
                <a:spcPts val="755"/>
              </a:spcBef>
              <a:buAutoNum type="romanLcParenBoth"/>
              <a:tabLst>
                <a:tab pos="706755" algn="l"/>
              </a:tabLst>
            </a:pPr>
            <a:r>
              <a:rPr i="1" spc="-5" dirty="0">
                <a:latin typeface="Calibri"/>
                <a:cs typeface="Calibri"/>
              </a:rPr>
              <a:t>Untuk produk non </a:t>
            </a:r>
            <a:r>
              <a:rPr i="1" spc="-10" dirty="0">
                <a:latin typeface="Calibri"/>
                <a:cs typeface="Calibri"/>
              </a:rPr>
              <a:t>retail </a:t>
            </a:r>
            <a:r>
              <a:rPr sz="1900" i="1" spc="-100" dirty="0">
                <a:latin typeface="Wingdings"/>
                <a:cs typeface="Wingdings"/>
              </a:rPr>
              <a:t></a:t>
            </a:r>
            <a:r>
              <a:rPr sz="1900" i="1" spc="-10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Calibri"/>
                <a:cs typeface="Calibri"/>
              </a:rPr>
              <a:t>pabrik yang </a:t>
            </a:r>
            <a:r>
              <a:rPr i="1" spc="-10" dirty="0">
                <a:latin typeface="Calibri"/>
                <a:cs typeface="Calibri"/>
              </a:rPr>
              <a:t>menghasilkan </a:t>
            </a:r>
            <a:r>
              <a:rPr i="1" spc="-5" dirty="0">
                <a:latin typeface="Calibri"/>
                <a:cs typeface="Calibri"/>
              </a:rPr>
              <a:t>produk yang </a:t>
            </a:r>
            <a:r>
              <a:rPr i="1" spc="-15" dirty="0">
                <a:latin typeface="Calibri"/>
                <a:cs typeface="Calibri"/>
              </a:rPr>
              <a:t>dipasarkan</a:t>
            </a:r>
            <a:r>
              <a:rPr i="1" spc="1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di</a:t>
            </a:r>
            <a:endParaRPr>
              <a:latin typeface="Calibri"/>
              <a:cs typeface="Calibri"/>
            </a:endParaRPr>
          </a:p>
          <a:p>
            <a:pPr marL="408940">
              <a:lnSpc>
                <a:spcPts val="2140"/>
              </a:lnSpc>
            </a:pPr>
            <a:r>
              <a:rPr i="1" spc="-5" dirty="0">
                <a:latin typeface="Calibri"/>
                <a:cs typeface="Calibri"/>
              </a:rPr>
              <a:t>Indonesia</a:t>
            </a:r>
            <a:endParaRPr>
              <a:latin typeface="Calibri"/>
              <a:cs typeface="Calibri"/>
            </a:endParaRPr>
          </a:p>
          <a:p>
            <a:pPr marL="408940" marR="5080" indent="-396240">
              <a:lnSpc>
                <a:spcPct val="99300"/>
              </a:lnSpc>
              <a:spcBef>
                <a:spcPts val="825"/>
              </a:spcBef>
              <a:buFont typeface="Wingdings"/>
              <a:buChar char=""/>
              <a:tabLst>
                <a:tab pos="408305" algn="l"/>
                <a:tab pos="408940" algn="l"/>
              </a:tabLst>
            </a:pPr>
            <a:r>
              <a:rPr sz="2000" b="1" spc="-15" dirty="0">
                <a:latin typeface="Calibri"/>
                <a:cs typeface="Calibri"/>
              </a:rPr>
              <a:t>Restoran </a:t>
            </a:r>
            <a:r>
              <a:rPr sz="2100" i="1" spc="-95" dirty="0">
                <a:latin typeface="Wingdings"/>
                <a:cs typeface="Wingdings"/>
              </a:rPr>
              <a:t></a:t>
            </a:r>
            <a:r>
              <a:rPr sz="2100" i="1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dapur (pusat/cabang), outlet, </a:t>
            </a:r>
            <a:r>
              <a:rPr sz="2000" dirty="0">
                <a:latin typeface="Calibri"/>
                <a:cs typeface="Calibri"/>
              </a:rPr>
              <a:t>gudang </a:t>
            </a:r>
            <a:r>
              <a:rPr sz="2000" spc="-5" dirty="0">
                <a:latin typeface="Calibri"/>
                <a:cs typeface="Calibri"/>
              </a:rPr>
              <a:t>(pusat/cabang), termasuk  </a:t>
            </a:r>
            <a:r>
              <a:rPr sz="2000" spc="-10" dirty="0">
                <a:latin typeface="Calibri"/>
                <a:cs typeface="Calibri"/>
              </a:rPr>
              <a:t>fasilitas yang </a:t>
            </a:r>
            <a:r>
              <a:rPr sz="2000" spc="-5" dirty="0">
                <a:latin typeface="Calibri"/>
                <a:cs typeface="Calibri"/>
              </a:rPr>
              <a:t>digunakan untuk membuat menu </a:t>
            </a:r>
            <a:r>
              <a:rPr sz="2000" spc="-20" dirty="0">
                <a:latin typeface="Calibri"/>
                <a:cs typeface="Calibri"/>
              </a:rPr>
              <a:t>konsinyasi </a:t>
            </a:r>
            <a:r>
              <a:rPr sz="2000" spc="-5" dirty="0">
                <a:latin typeface="Calibri"/>
                <a:cs typeface="Calibri"/>
              </a:rPr>
              <a:t>(titipan) </a:t>
            </a:r>
            <a:r>
              <a:rPr sz="2000" spc="-15" dirty="0">
                <a:latin typeface="Calibri"/>
                <a:cs typeface="Calibri"/>
              </a:rPr>
              <a:t>atau  </a:t>
            </a:r>
            <a:r>
              <a:rPr sz="2000" dirty="0">
                <a:latin typeface="Calibri"/>
                <a:cs typeface="Calibri"/>
              </a:rPr>
              <a:t>menu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dibeli dari pihak lain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belum memiliki </a:t>
            </a:r>
            <a:r>
              <a:rPr sz="2000" spc="-10" dirty="0">
                <a:latin typeface="Calibri"/>
                <a:cs typeface="Calibri"/>
              </a:rPr>
              <a:t>sertifikat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halal</a:t>
            </a:r>
            <a:endParaRPr sz="2000">
              <a:latin typeface="Calibri"/>
              <a:cs typeface="Calibri"/>
            </a:endParaRPr>
          </a:p>
          <a:p>
            <a:pPr marL="408940" marR="529590" indent="-396240">
              <a:lnSpc>
                <a:spcPct val="99400"/>
              </a:lnSpc>
              <a:spcBef>
                <a:spcPts val="525"/>
              </a:spcBef>
              <a:buFont typeface="Wingdings"/>
              <a:buChar char=""/>
              <a:tabLst>
                <a:tab pos="408305" algn="l"/>
                <a:tab pos="408940" algn="l"/>
              </a:tabLst>
            </a:pPr>
            <a:r>
              <a:rPr sz="2000" b="1" spc="-15" dirty="0">
                <a:latin typeface="Calibri"/>
                <a:cs typeface="Calibri"/>
              </a:rPr>
              <a:t>Katering </a:t>
            </a:r>
            <a:r>
              <a:rPr sz="2100" i="1" spc="-95" dirty="0">
                <a:latin typeface="Wingdings"/>
                <a:cs typeface="Wingdings"/>
              </a:rPr>
              <a:t></a:t>
            </a:r>
            <a:r>
              <a:rPr sz="2100" i="1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dapur </a:t>
            </a:r>
            <a:r>
              <a:rPr sz="2000" spc="-5" dirty="0">
                <a:latin typeface="Calibri"/>
                <a:cs typeface="Calibri"/>
              </a:rPr>
              <a:t>(pusat/cabang), </a:t>
            </a:r>
            <a:r>
              <a:rPr sz="2000" dirty="0">
                <a:latin typeface="Calibri"/>
                <a:cs typeface="Calibri"/>
              </a:rPr>
              <a:t>gudang </a:t>
            </a:r>
            <a:r>
              <a:rPr sz="2000" spc="-5" dirty="0">
                <a:latin typeface="Calibri"/>
                <a:cs typeface="Calibri"/>
              </a:rPr>
              <a:t>(pusat/cabang), termasuk  </a:t>
            </a:r>
            <a:r>
              <a:rPr sz="2000" spc="-10" dirty="0">
                <a:latin typeface="Calibri"/>
                <a:cs typeface="Calibri"/>
              </a:rPr>
              <a:t>fasilitas yang </a:t>
            </a:r>
            <a:r>
              <a:rPr sz="2000" spc="-5" dirty="0">
                <a:latin typeface="Calibri"/>
                <a:cs typeface="Calibri"/>
              </a:rPr>
              <a:t>digunakan untuk membuat menu </a:t>
            </a:r>
            <a:r>
              <a:rPr sz="2000" spc="-20" dirty="0">
                <a:latin typeface="Calibri"/>
                <a:cs typeface="Calibri"/>
              </a:rPr>
              <a:t>konsinyasi </a:t>
            </a:r>
            <a:r>
              <a:rPr sz="2000" spc="-5" dirty="0">
                <a:latin typeface="Calibri"/>
                <a:cs typeface="Calibri"/>
              </a:rPr>
              <a:t>(titipan) </a:t>
            </a:r>
            <a:r>
              <a:rPr sz="2000" spc="-15" dirty="0">
                <a:latin typeface="Calibri"/>
                <a:cs typeface="Calibri"/>
              </a:rPr>
              <a:t>atau  </a:t>
            </a:r>
            <a:r>
              <a:rPr sz="2000" dirty="0">
                <a:latin typeface="Calibri"/>
                <a:cs typeface="Calibri"/>
              </a:rPr>
              <a:t>menu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dibeli dari pihak lain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belum memiliki </a:t>
            </a:r>
            <a:r>
              <a:rPr sz="2000" spc="-10" dirty="0">
                <a:latin typeface="Calibri"/>
                <a:cs typeface="Calibri"/>
              </a:rPr>
              <a:t>sertifikat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halal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0FC2CABA-C2FD-4CFF-9C3F-31C89278952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B9A82FB7-5AA3-408F-9D8E-6641D8CC2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4654504-52BE-4043-87B5-6B5CCF8BD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E050565-9BE8-4ABE-9D49-C11C74CC8EA5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2F1E0563-103C-412B-AED9-A19F0F9582A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380E22CD-1907-4F24-9197-6F8497F10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F80E016D-C459-40A2-8891-59A96D50711A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245" y="1467066"/>
            <a:ext cx="365475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Tujuan</a:t>
            </a:r>
            <a:r>
              <a:rPr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1244" y="2561731"/>
            <a:ext cx="6781800" cy="1457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33400" indent="-521334">
              <a:spcBef>
                <a:spcPts val="695"/>
              </a:spcBef>
              <a:buFont typeface="Wingdings"/>
              <a:buChar char=""/>
              <a:tabLst>
                <a:tab pos="533400" algn="l"/>
                <a:tab pos="534035" algn="l"/>
              </a:tabLst>
            </a:pPr>
            <a:r>
              <a:rPr sz="2800" spc="-20" dirty="0">
                <a:latin typeface="Calibri"/>
                <a:cs typeface="Calibri"/>
              </a:rPr>
              <a:t>Peserta </a:t>
            </a:r>
            <a:r>
              <a:rPr sz="2800" spc="-10" dirty="0">
                <a:latin typeface="Calibri"/>
                <a:cs typeface="Calibri"/>
              </a:rPr>
              <a:t>mengetahui definisi </a:t>
            </a:r>
            <a:r>
              <a:rPr sz="2800" spc="-15" dirty="0">
                <a:latin typeface="Calibri"/>
                <a:cs typeface="Calibri"/>
              </a:rPr>
              <a:t>terkait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SJH</a:t>
            </a:r>
            <a:endParaRPr sz="2800">
              <a:latin typeface="Calibri"/>
              <a:cs typeface="Calibri"/>
            </a:endParaRPr>
          </a:p>
          <a:p>
            <a:pPr marL="533400" marR="5080" indent="-521334">
              <a:spcBef>
                <a:spcPts val="600"/>
              </a:spcBef>
              <a:buFont typeface="Wingdings"/>
              <a:buChar char=""/>
              <a:tabLst>
                <a:tab pos="533400" algn="l"/>
                <a:tab pos="534035" algn="l"/>
              </a:tabLst>
            </a:pPr>
            <a:r>
              <a:rPr sz="2800" spc="-20" dirty="0">
                <a:latin typeface="Calibri"/>
                <a:cs typeface="Calibri"/>
              </a:rPr>
              <a:t>Peserta </a:t>
            </a:r>
            <a:r>
              <a:rPr sz="2800" spc="-5" dirty="0">
                <a:latin typeface="Calibri"/>
                <a:cs typeface="Calibri"/>
              </a:rPr>
              <a:t>memahami </a:t>
            </a:r>
            <a:r>
              <a:rPr sz="2800" spc="-15" dirty="0">
                <a:latin typeface="Calibri"/>
                <a:cs typeface="Calibri"/>
              </a:rPr>
              <a:t>Kriteria </a:t>
            </a:r>
            <a:r>
              <a:rPr sz="2800" spc="-20" dirty="0">
                <a:latin typeface="Calibri"/>
                <a:cs typeface="Calibri"/>
              </a:rPr>
              <a:t>Sistem </a:t>
            </a:r>
            <a:r>
              <a:rPr sz="2800" spc="-10" dirty="0">
                <a:latin typeface="Calibri"/>
                <a:cs typeface="Calibri"/>
              </a:rPr>
              <a:t>Jaminan  Halal (HAS </a:t>
            </a:r>
            <a:r>
              <a:rPr sz="2800" spc="-5" dirty="0">
                <a:latin typeface="Calibri"/>
                <a:cs typeface="Calibri"/>
              </a:rPr>
              <a:t>23000 :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1" y="554737"/>
            <a:ext cx="1705355" cy="15560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0939D407-719C-42F5-85A5-2F29A3E98B08}"/>
              </a:ext>
            </a:extLst>
          </p:cNvPr>
          <p:cNvGrpSpPr/>
          <p:nvPr/>
        </p:nvGrpSpPr>
        <p:grpSpPr>
          <a:xfrm>
            <a:off x="-144162" y="-846747"/>
            <a:ext cx="12797060" cy="7521866"/>
            <a:chOff x="-144162" y="-663866"/>
            <a:chExt cx="12797060" cy="7521866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626F1FA1-7912-43F2-9030-F5C9516C9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4E8B686-1085-4BCC-BA7A-8855AD6F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0A85DF8-E9BB-46A8-9109-4B75566B9247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E6FBB7BA-3ED8-4E97-853C-4DC57DB06C11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C0AF34B9-D0CB-4918-A92A-FD71E54E9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012FD4E7-DFB0-4963-B44F-87DFD46CADF1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1" y="1600200"/>
            <a:ext cx="2267711" cy="2686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0685" y="488950"/>
            <a:ext cx="6630034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Prosedur </a:t>
            </a:r>
            <a:r>
              <a:rPr sz="3600" dirty="0"/>
              <a:t>Tertulis Aktivitas</a:t>
            </a:r>
            <a:r>
              <a:rPr sz="3600" spc="-80" dirty="0"/>
              <a:t> </a:t>
            </a:r>
            <a:r>
              <a:rPr sz="3600" spc="-5" dirty="0"/>
              <a:t>Kritis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567940" y="335279"/>
            <a:ext cx="914399" cy="914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9941" y="1616405"/>
            <a:ext cx="23920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Contoh aktivitas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kritis: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1" y="1924939"/>
            <a:ext cx="4883785" cy="392620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indent="-342900"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Seleksi </a:t>
            </a:r>
            <a:r>
              <a:rPr b="1" dirty="0">
                <a:latin typeface="Calibri"/>
                <a:cs typeface="Calibri"/>
              </a:rPr>
              <a:t>Bahan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Baru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Pembelian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Bahan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Calibri"/>
                <a:cs typeface="Calibri"/>
              </a:rPr>
              <a:t>Pengembangan </a:t>
            </a:r>
            <a:r>
              <a:rPr b="1" spc="-5" dirty="0">
                <a:latin typeface="Calibri"/>
                <a:cs typeface="Calibri"/>
              </a:rPr>
              <a:t>Produk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Baru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Calibri"/>
                <a:cs typeface="Calibri"/>
              </a:rPr>
              <a:t>Pemeriksaan </a:t>
            </a:r>
            <a:r>
              <a:rPr b="1" dirty="0">
                <a:latin typeface="Calibri"/>
                <a:cs typeface="Calibri"/>
              </a:rPr>
              <a:t>Bahan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Datang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Produksi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Pencucian </a:t>
            </a:r>
            <a:r>
              <a:rPr b="1" spc="-10" dirty="0">
                <a:latin typeface="Calibri"/>
                <a:cs typeface="Calibri"/>
              </a:rPr>
              <a:t>Fasilitas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Produksi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Penyimpanan </a:t>
            </a:r>
            <a:r>
              <a:rPr b="1" dirty="0">
                <a:latin typeface="Calibri"/>
                <a:cs typeface="Calibri"/>
              </a:rPr>
              <a:t>dan </a:t>
            </a:r>
            <a:r>
              <a:rPr b="1" spc="-5" dirty="0">
                <a:latin typeface="Calibri"/>
                <a:cs typeface="Calibri"/>
              </a:rPr>
              <a:t>Penanganan </a:t>
            </a:r>
            <a:r>
              <a:rPr b="1" dirty="0">
                <a:latin typeface="Calibri"/>
                <a:cs typeface="Calibri"/>
              </a:rPr>
              <a:t>Bahan &amp;</a:t>
            </a:r>
            <a:r>
              <a:rPr b="1" spc="-1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Produk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5" dirty="0">
                <a:latin typeface="Calibri"/>
                <a:cs typeface="Calibri"/>
              </a:rPr>
              <a:t>Transportasi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Calibri"/>
                <a:cs typeface="Calibri"/>
              </a:rPr>
              <a:t>Pemajangan </a:t>
            </a:r>
            <a:r>
              <a:rPr b="1" spc="-5" dirty="0">
                <a:latin typeface="Calibri"/>
                <a:cs typeface="Calibri"/>
              </a:rPr>
              <a:t>(</a:t>
            </a:r>
            <a:r>
              <a:rPr b="1" i="1" spc="-5" dirty="0">
                <a:latin typeface="Calibri"/>
                <a:cs typeface="Calibri"/>
              </a:rPr>
              <a:t>Display</a:t>
            </a:r>
            <a:r>
              <a:rPr b="1" spc="-5" dirty="0">
                <a:latin typeface="Calibri"/>
                <a:cs typeface="Calibri"/>
              </a:rPr>
              <a:t>) </a:t>
            </a:r>
            <a:r>
              <a:rPr b="1" dirty="0">
                <a:latin typeface="Calibri"/>
                <a:cs typeface="Calibri"/>
              </a:rPr>
              <a:t>dan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Penyajian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latin typeface="Calibri"/>
                <a:cs typeface="Calibri"/>
              </a:rPr>
              <a:t>Pengembangan </a:t>
            </a:r>
            <a:r>
              <a:rPr b="1" spc="-5" dirty="0">
                <a:latin typeface="Calibri"/>
                <a:cs typeface="Calibri"/>
              </a:rPr>
              <a:t>Dapur/Outlet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Baru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20" dirty="0">
                <a:latin typeface="Calibri"/>
                <a:cs typeface="Calibri"/>
              </a:rPr>
              <a:t>Aturan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Pengunjung</a:t>
            </a:r>
            <a:endParaRPr>
              <a:latin typeface="Calibri"/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20" dirty="0">
                <a:latin typeface="Calibri"/>
                <a:cs typeface="Calibri"/>
              </a:rPr>
              <a:t>Aturan</a:t>
            </a:r>
            <a:r>
              <a:rPr b="1" spc="-15" dirty="0">
                <a:latin typeface="Calibri"/>
                <a:cs typeface="Calibri"/>
              </a:rPr>
              <a:t> Karyawan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2502" y="4496561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660400"/>
                </a:lnTo>
                <a:lnTo>
                  <a:pt x="164371" y="670262"/>
                </a:lnTo>
                <a:lnTo>
                  <a:pt x="197024" y="678338"/>
                </a:lnTo>
                <a:lnTo>
                  <a:pt x="245465" y="683795"/>
                </a:lnTo>
                <a:lnTo>
                  <a:pt x="304800" y="685800"/>
                </a:lnTo>
                <a:lnTo>
                  <a:pt x="245465" y="687804"/>
                </a:lnTo>
                <a:lnTo>
                  <a:pt x="197024" y="693261"/>
                </a:lnTo>
                <a:lnTo>
                  <a:pt x="164371" y="701337"/>
                </a:lnTo>
                <a:lnTo>
                  <a:pt x="152400" y="711200"/>
                </a:lnTo>
                <a:lnTo>
                  <a:pt x="152400" y="1346200"/>
                </a:lnTo>
                <a:lnTo>
                  <a:pt x="140428" y="1356089"/>
                </a:lnTo>
                <a:lnTo>
                  <a:pt x="107775" y="1364162"/>
                </a:lnTo>
                <a:lnTo>
                  <a:pt x="59334" y="1369604"/>
                </a:lnTo>
                <a:lnTo>
                  <a:pt x="0" y="137160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40779" y="4998846"/>
            <a:ext cx="258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Khusus </a:t>
            </a:r>
            <a:r>
              <a:rPr b="1" spc="-15" dirty="0">
                <a:latin typeface="Calibri"/>
                <a:cs typeface="Calibri"/>
              </a:rPr>
              <a:t>restoran </a:t>
            </a:r>
            <a:r>
              <a:rPr b="1" dirty="0">
                <a:latin typeface="Calibri"/>
                <a:cs typeface="Calibri"/>
              </a:rPr>
              <a:t>&amp;</a:t>
            </a:r>
            <a:r>
              <a:rPr b="1" spc="-1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katering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8" y="661347"/>
            <a:ext cx="10677378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4460" algn="l"/>
                <a:tab pos="4129404" algn="l"/>
                <a:tab pos="5556250" algn="l"/>
              </a:tabLst>
            </a:pPr>
            <a:r>
              <a:rPr spc="-5" dirty="0">
                <a:latin typeface="Calibri"/>
                <a:cs typeface="Calibri"/>
              </a:rPr>
              <a:t>7.</a:t>
            </a:r>
            <a:r>
              <a:rPr dirty="0">
                <a:latin typeface="Calibri"/>
                <a:cs typeface="Calibri"/>
              </a:rPr>
              <a:t>1 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OSEDU</a:t>
            </a:r>
            <a:r>
              <a:rPr dirty="0">
                <a:latin typeface="Calibri"/>
                <a:cs typeface="Calibri"/>
              </a:rPr>
              <a:t>R	SELE</a:t>
            </a:r>
            <a:r>
              <a:rPr spc="-25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SI	</a:t>
            </a:r>
            <a:r>
              <a:rPr spc="-3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AHAN	</a:t>
            </a:r>
            <a:r>
              <a:rPr spc="-3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ARU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1" y="3750945"/>
            <a:ext cx="8251825" cy="2189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Perusahaan harus </a:t>
            </a:r>
            <a:r>
              <a:rPr sz="2200" b="1" spc="-15" dirty="0">
                <a:latin typeface="Calibri"/>
                <a:cs typeface="Calibri"/>
              </a:rPr>
              <a:t>mempunyai </a:t>
            </a:r>
            <a:r>
              <a:rPr sz="2200" b="1" spc="-10" dirty="0">
                <a:latin typeface="Calibri"/>
                <a:cs typeface="Calibri"/>
              </a:rPr>
              <a:t>prosedur tertulis </a:t>
            </a:r>
            <a:r>
              <a:rPr sz="2200" b="1" spc="-15" dirty="0">
                <a:latin typeface="Calibri"/>
                <a:cs typeface="Calibri"/>
              </a:rPr>
              <a:t>yang </a:t>
            </a:r>
            <a:r>
              <a:rPr sz="2200" b="1" spc="-10" dirty="0">
                <a:latin typeface="Calibri"/>
                <a:cs typeface="Calibri"/>
              </a:rPr>
              <a:t>menjamin </a:t>
            </a:r>
            <a:r>
              <a:rPr sz="2200" b="1" spc="-15" dirty="0">
                <a:latin typeface="Calibri"/>
                <a:cs typeface="Calibri"/>
              </a:rPr>
              <a:t>bahwa 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setiap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penggunaan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bahan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baru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harus melalui persetujuan LPPOM</a:t>
            </a:r>
            <a:r>
              <a:rPr sz="2200" b="1" spc="1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MUI.</a:t>
            </a:r>
            <a:endParaRPr sz="22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Persetujuan </a:t>
            </a:r>
            <a:r>
              <a:rPr sz="2200" spc="-5" dirty="0">
                <a:latin typeface="Calibri"/>
                <a:cs typeface="Calibri"/>
              </a:rPr>
              <a:t>bahan oleh LPPOM </a:t>
            </a:r>
            <a:r>
              <a:rPr sz="2200" spc="-10" dirty="0">
                <a:latin typeface="Calibri"/>
                <a:cs typeface="Calibri"/>
              </a:rPr>
              <a:t>MUI dapat </a:t>
            </a:r>
            <a:r>
              <a:rPr sz="2200" spc="-5" dirty="0">
                <a:latin typeface="Calibri"/>
                <a:cs typeface="Calibri"/>
              </a:rPr>
              <a:t>melalui </a:t>
            </a:r>
            <a:r>
              <a:rPr sz="2200" spc="-20" dirty="0">
                <a:latin typeface="Calibri"/>
                <a:cs typeface="Calibri"/>
              </a:rPr>
              <a:t>surat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persetujuan</a:t>
            </a:r>
            <a:endParaRPr sz="2200">
              <a:latin typeface="Calibri"/>
              <a:cs typeface="Calibri"/>
            </a:endParaRPr>
          </a:p>
          <a:p>
            <a:pPr marL="355600"/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5" dirty="0">
                <a:latin typeface="Calibri"/>
                <a:cs typeface="Calibri"/>
              </a:rPr>
              <a:t>disetujui langsung, </a:t>
            </a:r>
            <a:r>
              <a:rPr sz="2200" spc="-15" dirty="0">
                <a:latin typeface="Calibri"/>
                <a:cs typeface="Calibri"/>
              </a:rPr>
              <a:t>akan </a:t>
            </a:r>
            <a:r>
              <a:rPr sz="2200" spc="-10" dirty="0">
                <a:latin typeface="Calibri"/>
                <a:cs typeface="Calibri"/>
              </a:rPr>
              <a:t>dijelaskan pada </a:t>
            </a:r>
            <a:r>
              <a:rPr sz="2200" spc="-5" dirty="0">
                <a:latin typeface="Calibri"/>
                <a:cs typeface="Calibri"/>
              </a:rPr>
              <a:t>halaman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berikutnya</a:t>
            </a:r>
            <a:endParaRPr sz="2200">
              <a:latin typeface="Calibri"/>
              <a:cs typeface="Calibri"/>
            </a:endParaRPr>
          </a:p>
          <a:p>
            <a:pPr marL="355600" marR="821055" indent="-342900">
              <a:spcBef>
                <a:spcPts val="605"/>
              </a:spcBef>
            </a:pP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Prosedur beserta </a:t>
            </a:r>
            <a:r>
              <a:rPr sz="2200" spc="-15" dirty="0">
                <a:latin typeface="Calibri"/>
                <a:cs typeface="Calibri"/>
              </a:rPr>
              <a:t>form </a:t>
            </a:r>
            <a:r>
              <a:rPr sz="2200" spc="-30" dirty="0">
                <a:latin typeface="Calibri"/>
                <a:cs typeface="Calibri"/>
              </a:rPr>
              <a:t>nya </a:t>
            </a:r>
            <a:r>
              <a:rPr sz="2200" spc="-10" dirty="0">
                <a:latin typeface="Calibri"/>
                <a:cs typeface="Calibri"/>
              </a:rPr>
              <a:t>dapat </a:t>
            </a:r>
            <a:r>
              <a:rPr sz="2200" spc="-15" dirty="0">
                <a:latin typeface="Calibri"/>
                <a:cs typeface="Calibri"/>
              </a:rPr>
              <a:t>diintegrasikan dengan sistem  </a:t>
            </a:r>
            <a:r>
              <a:rPr sz="2200" spc="-10" dirty="0">
                <a:latin typeface="Calibri"/>
                <a:cs typeface="Calibri"/>
              </a:rPr>
              <a:t>persetujuan bahan baru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sudah </a:t>
            </a:r>
            <a:r>
              <a:rPr sz="2200" spc="-10" dirty="0">
                <a:latin typeface="Calibri"/>
                <a:cs typeface="Calibri"/>
              </a:rPr>
              <a:t>berlaku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perusahaan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2891" y="1781543"/>
            <a:ext cx="1831086" cy="10721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0621" y="1868170"/>
            <a:ext cx="139890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marR="5080" indent="-287020">
              <a:lnSpc>
                <a:spcPts val="2640"/>
              </a:lnSpc>
              <a:spcBef>
                <a:spcPts val="385"/>
              </a:spcBef>
            </a:pP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erubahan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4123" y="1717802"/>
            <a:ext cx="815340" cy="549275"/>
          </a:xfrm>
          <a:custGeom>
            <a:avLst/>
            <a:gdLst/>
            <a:ahLst/>
            <a:cxnLst/>
            <a:rect l="l" t="t" r="r" b="b"/>
            <a:pathLst>
              <a:path w="815339" h="549275">
                <a:moveTo>
                  <a:pt x="0" y="549148"/>
                </a:moveTo>
                <a:lnTo>
                  <a:pt x="815339" y="0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4632" y="1271017"/>
            <a:ext cx="2099310" cy="98831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5057" y="1351279"/>
            <a:ext cx="138303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50165">
              <a:lnSpc>
                <a:spcPts val="2420"/>
              </a:lnSpc>
              <a:spcBef>
                <a:spcPts val="359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Perubahan 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Jenis</a:t>
            </a:r>
            <a:r>
              <a:rPr sz="2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Bahan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4123" y="2266950"/>
            <a:ext cx="815340" cy="557530"/>
          </a:xfrm>
          <a:custGeom>
            <a:avLst/>
            <a:gdLst/>
            <a:ahLst/>
            <a:cxnLst/>
            <a:rect l="l" t="t" r="r" b="b"/>
            <a:pathLst>
              <a:path w="815339" h="557530">
                <a:moveTo>
                  <a:pt x="0" y="0"/>
                </a:moveTo>
                <a:lnTo>
                  <a:pt x="815339" y="557402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4633" y="2377440"/>
            <a:ext cx="2081021" cy="9883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97349" y="2457957"/>
            <a:ext cx="1280795" cy="66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30"/>
              </a:lnSpc>
              <a:spcBef>
                <a:spcPts val="95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endParaRPr sz="2200">
              <a:latin typeface="Calibri"/>
              <a:cs typeface="Calibri"/>
            </a:endParaRPr>
          </a:p>
          <a:p>
            <a:pPr marL="93345">
              <a:lnSpc>
                <a:spcPts val="2530"/>
              </a:lnSpc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Produsen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2429" y="1632281"/>
            <a:ext cx="272859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Lingkup bahan baru: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Bahan baru </a:t>
            </a:r>
            <a:r>
              <a:rPr sz="2000" b="1" spc="-5" dirty="0">
                <a:latin typeface="Calibri"/>
                <a:cs typeface="Calibri"/>
              </a:rPr>
              <a:t>untuk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produk 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dirty="0">
                <a:latin typeface="Calibri"/>
                <a:cs typeface="Calibri"/>
              </a:rPr>
              <a:t>sudah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disertifikasi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0444" y="1409700"/>
            <a:ext cx="562610" cy="1737360"/>
          </a:xfrm>
          <a:custGeom>
            <a:avLst/>
            <a:gdLst/>
            <a:ahLst/>
            <a:cxnLst/>
            <a:rect l="l" t="t" r="r" b="b"/>
            <a:pathLst>
              <a:path w="562610" h="1737360">
                <a:moveTo>
                  <a:pt x="0" y="0"/>
                </a:moveTo>
                <a:lnTo>
                  <a:pt x="74758" y="1672"/>
                </a:lnTo>
                <a:lnTo>
                  <a:pt x="141929" y="6392"/>
                </a:lnTo>
                <a:lnTo>
                  <a:pt x="198834" y="13715"/>
                </a:lnTo>
                <a:lnTo>
                  <a:pt x="242795" y="23198"/>
                </a:lnTo>
                <a:lnTo>
                  <a:pt x="281177" y="46862"/>
                </a:lnTo>
                <a:lnTo>
                  <a:pt x="281177" y="821816"/>
                </a:lnTo>
                <a:lnTo>
                  <a:pt x="291219" y="834284"/>
                </a:lnTo>
                <a:lnTo>
                  <a:pt x="363521" y="854963"/>
                </a:lnTo>
                <a:lnTo>
                  <a:pt x="420426" y="862287"/>
                </a:lnTo>
                <a:lnTo>
                  <a:pt x="487597" y="867007"/>
                </a:lnTo>
                <a:lnTo>
                  <a:pt x="562355" y="868679"/>
                </a:lnTo>
                <a:lnTo>
                  <a:pt x="487597" y="870352"/>
                </a:lnTo>
                <a:lnTo>
                  <a:pt x="420426" y="875072"/>
                </a:lnTo>
                <a:lnTo>
                  <a:pt x="363521" y="882395"/>
                </a:lnTo>
                <a:lnTo>
                  <a:pt x="319560" y="891878"/>
                </a:lnTo>
                <a:lnTo>
                  <a:pt x="281177" y="915542"/>
                </a:lnTo>
                <a:lnTo>
                  <a:pt x="281177" y="1690497"/>
                </a:lnTo>
                <a:lnTo>
                  <a:pt x="271136" y="1702964"/>
                </a:lnTo>
                <a:lnTo>
                  <a:pt x="242795" y="1714161"/>
                </a:lnTo>
                <a:lnTo>
                  <a:pt x="198834" y="1723643"/>
                </a:lnTo>
                <a:lnTo>
                  <a:pt x="141929" y="1730967"/>
                </a:lnTo>
                <a:lnTo>
                  <a:pt x="74758" y="1735687"/>
                </a:lnTo>
                <a:lnTo>
                  <a:pt x="0" y="1737360"/>
                </a:lnTo>
              </a:path>
            </a:pathLst>
          </a:custGeom>
          <a:ln w="9143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933" y="2896361"/>
            <a:ext cx="457200" cy="731520"/>
          </a:xfrm>
          <a:custGeom>
            <a:avLst/>
            <a:gdLst/>
            <a:ahLst/>
            <a:cxnLst/>
            <a:rect l="l" t="t" r="r" b="b"/>
            <a:pathLst>
              <a:path w="457200" h="731520">
                <a:moveTo>
                  <a:pt x="457200" y="502920"/>
                </a:moveTo>
                <a:lnTo>
                  <a:pt x="0" y="502920"/>
                </a:lnTo>
                <a:lnTo>
                  <a:pt x="228600" y="731519"/>
                </a:lnTo>
                <a:lnTo>
                  <a:pt x="457200" y="502920"/>
                </a:lnTo>
                <a:close/>
              </a:path>
              <a:path w="457200" h="731520">
                <a:moveTo>
                  <a:pt x="342900" y="0"/>
                </a:moveTo>
                <a:lnTo>
                  <a:pt x="114300" y="0"/>
                </a:lnTo>
                <a:lnTo>
                  <a:pt x="114300" y="502920"/>
                </a:lnTo>
                <a:lnTo>
                  <a:pt x="342900" y="502920"/>
                </a:lnTo>
                <a:lnTo>
                  <a:pt x="3429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9933" y="2896361"/>
            <a:ext cx="457200" cy="731520"/>
          </a:xfrm>
          <a:custGeom>
            <a:avLst/>
            <a:gdLst/>
            <a:ahLst/>
            <a:cxnLst/>
            <a:rect l="l" t="t" r="r" b="b"/>
            <a:pathLst>
              <a:path w="457200" h="731520">
                <a:moveTo>
                  <a:pt x="0" y="502920"/>
                </a:moveTo>
                <a:lnTo>
                  <a:pt x="114300" y="50292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502920"/>
                </a:lnTo>
                <a:lnTo>
                  <a:pt x="457200" y="502920"/>
                </a:lnTo>
                <a:lnTo>
                  <a:pt x="228600" y="731519"/>
                </a:lnTo>
                <a:lnTo>
                  <a:pt x="0" y="502920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01ACD164-5C60-48AC-B55F-F284BB83832E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CF7D879-E874-4E0D-9432-A8F81167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836A710-ADFE-4486-9B21-46D4B077E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6B610728-730D-4269-9FB2-A89340A8972D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B64EACC2-F607-47CD-8103-387B786FF29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1D84A547-AA0C-4B33-B600-1A734FE11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1D343B3-8A0C-4639-AA19-E1837A52C02F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57" y="218853"/>
            <a:ext cx="1181686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4460" algn="l"/>
                <a:tab pos="4129404" algn="l"/>
                <a:tab pos="5556250" algn="l"/>
              </a:tabLst>
            </a:pPr>
            <a:r>
              <a:rPr dirty="0">
                <a:latin typeface="Calibri"/>
                <a:cs typeface="Calibri"/>
              </a:rPr>
              <a:t>7.1</a:t>
            </a:r>
            <a:r>
              <a:rPr spc="-5" dirty="0">
                <a:latin typeface="Calibri"/>
                <a:cs typeface="Calibri"/>
              </a:rPr>
              <a:t> P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OSEDU</a:t>
            </a:r>
            <a:r>
              <a:rPr dirty="0">
                <a:latin typeface="Calibri"/>
                <a:cs typeface="Calibri"/>
              </a:rPr>
              <a:t>R	SEL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SI	</a:t>
            </a:r>
            <a:r>
              <a:rPr spc="-3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AHAN	</a:t>
            </a:r>
            <a:r>
              <a:rPr spc="-3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ARU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0" y="4395597"/>
            <a:ext cx="789940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Bahan </a:t>
            </a:r>
            <a:r>
              <a:rPr sz="2200" spc="-10" dirty="0">
                <a:latin typeface="Calibri"/>
                <a:cs typeface="Calibri"/>
              </a:rPr>
              <a:t>baru </a:t>
            </a:r>
            <a:r>
              <a:rPr sz="2200" b="1" spc="-15" dirty="0">
                <a:latin typeface="Calibri"/>
                <a:cs typeface="Calibri"/>
              </a:rPr>
              <a:t>dapat </a:t>
            </a:r>
            <a:r>
              <a:rPr sz="2200" b="1" spc="-10" dirty="0">
                <a:latin typeface="Calibri"/>
                <a:cs typeface="Calibri"/>
              </a:rPr>
              <a:t>digunakan </a:t>
            </a:r>
            <a:r>
              <a:rPr sz="2200" spc="-15" dirty="0">
                <a:latin typeface="Calibri"/>
                <a:cs typeface="Calibri"/>
              </a:rPr>
              <a:t>jika </a:t>
            </a:r>
            <a:r>
              <a:rPr sz="2200" spc="-10" dirty="0">
                <a:latin typeface="Calibri"/>
                <a:cs typeface="Calibri"/>
              </a:rPr>
              <a:t>telah mendapat </a:t>
            </a:r>
            <a:r>
              <a:rPr sz="2200" b="1" spc="-20" dirty="0">
                <a:latin typeface="Calibri"/>
                <a:cs typeface="Calibri"/>
              </a:rPr>
              <a:t>surat </a:t>
            </a:r>
            <a:r>
              <a:rPr sz="2200" b="1" spc="-10" dirty="0">
                <a:latin typeface="Calibri"/>
                <a:cs typeface="Calibri"/>
              </a:rPr>
              <a:t>persetujuan  tertulis dari LPPOM MUI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b="1" spc="-10" dirty="0">
                <a:latin typeface="Calibri"/>
                <a:cs typeface="Calibri"/>
              </a:rPr>
              <a:t>persetujuan </a:t>
            </a:r>
            <a:r>
              <a:rPr sz="2200" b="1" spc="-15" dirty="0">
                <a:latin typeface="Calibri"/>
                <a:cs typeface="Calibri"/>
              </a:rPr>
              <a:t>internal </a:t>
            </a:r>
            <a:r>
              <a:rPr sz="2200" b="1" spc="-5" dirty="0">
                <a:latin typeface="Calibri"/>
                <a:cs typeface="Calibri"/>
              </a:rPr>
              <a:t>perusahaan </a:t>
            </a:r>
            <a:r>
              <a:rPr sz="2200" dirty="0">
                <a:latin typeface="Calibri"/>
                <a:cs typeface="Calibri"/>
              </a:rPr>
              <a:t>(jika  </a:t>
            </a:r>
            <a:r>
              <a:rPr sz="2200" spc="-10" dirty="0">
                <a:latin typeface="Calibri"/>
                <a:cs typeface="Calibri"/>
              </a:rPr>
              <a:t>positive list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5" dirty="0">
                <a:latin typeface="Calibri"/>
                <a:cs typeface="Calibri"/>
              </a:rPr>
              <a:t>bahan berSH </a:t>
            </a:r>
            <a:r>
              <a:rPr sz="2200" spc="-10" dirty="0">
                <a:latin typeface="Calibri"/>
                <a:cs typeface="Calibri"/>
              </a:rPr>
              <a:t>MUI yang </a:t>
            </a:r>
            <a:r>
              <a:rPr sz="2200" spc="-5" dirty="0">
                <a:latin typeface="Calibri"/>
                <a:cs typeface="Calibri"/>
              </a:rPr>
              <a:t>ada di </a:t>
            </a:r>
            <a:r>
              <a:rPr sz="2200" spc="-10" dirty="0">
                <a:latin typeface="Calibri"/>
                <a:cs typeface="Calibri"/>
              </a:rPr>
              <a:t>database </a:t>
            </a:r>
            <a:r>
              <a:rPr sz="2200" spc="-5" dirty="0">
                <a:latin typeface="Calibri"/>
                <a:cs typeface="Calibri"/>
              </a:rPr>
              <a:t>LPPOM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MUI)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59" y="1920240"/>
            <a:ext cx="2000250" cy="141960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9083" y="2021585"/>
            <a:ext cx="1568450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5240" algn="just">
              <a:lnSpc>
                <a:spcPct val="91500"/>
              </a:lnSpc>
              <a:spcBef>
                <a:spcPts val="34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Persetujuan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Bahan oleh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LPPOM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5389" y="2039874"/>
            <a:ext cx="1050290" cy="548005"/>
          </a:xfrm>
          <a:custGeom>
            <a:avLst/>
            <a:gdLst/>
            <a:ahLst/>
            <a:cxnLst/>
            <a:rect l="l" t="t" r="r" b="b"/>
            <a:pathLst>
              <a:path w="1050289" h="548005">
                <a:moveTo>
                  <a:pt x="0" y="547751"/>
                </a:moveTo>
                <a:lnTo>
                  <a:pt x="1050289" y="0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0976" y="1554480"/>
            <a:ext cx="1675638" cy="107213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6688" y="1640536"/>
            <a:ext cx="120650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Langsung</a:t>
            </a:r>
            <a:endParaRPr sz="2400">
              <a:latin typeface="Calibri"/>
              <a:cs typeface="Calibri"/>
            </a:endParaRPr>
          </a:p>
          <a:p>
            <a:pPr marL="55244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disetujui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55389" y="2587625"/>
            <a:ext cx="886460" cy="929640"/>
          </a:xfrm>
          <a:custGeom>
            <a:avLst/>
            <a:gdLst/>
            <a:ahLst/>
            <a:cxnLst/>
            <a:rect l="l" t="t" r="r" b="b"/>
            <a:pathLst>
              <a:path w="886460" h="929639">
                <a:moveTo>
                  <a:pt x="0" y="0"/>
                </a:moveTo>
                <a:lnTo>
                  <a:pt x="886460" y="929386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7240" y="2878835"/>
            <a:ext cx="2126741" cy="136169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9423" y="2964942"/>
            <a:ext cx="1726564" cy="10356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indent="-1270" algn="ctr">
              <a:lnSpc>
                <a:spcPct val="92000"/>
              </a:lnSpc>
              <a:spcBef>
                <a:spcPts val="33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Surat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persetujuan 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(melalui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Cerol)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3500" y="1515745"/>
            <a:ext cx="1163320" cy="525145"/>
          </a:xfrm>
          <a:custGeom>
            <a:avLst/>
            <a:gdLst/>
            <a:ahLst/>
            <a:cxnLst/>
            <a:rect l="l" t="t" r="r" b="b"/>
            <a:pathLst>
              <a:path w="1163320" h="525144">
                <a:moveTo>
                  <a:pt x="0" y="525017"/>
                </a:moveTo>
                <a:lnTo>
                  <a:pt x="1162812" y="0"/>
                </a:lnTo>
              </a:path>
            </a:pathLst>
          </a:custGeom>
          <a:ln w="25399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5221" y="1213103"/>
            <a:ext cx="2716529" cy="6271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42987" y="1271778"/>
            <a:ext cx="238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Bahan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10198" y="2059558"/>
            <a:ext cx="1420495" cy="744220"/>
          </a:xfrm>
          <a:custGeom>
            <a:avLst/>
            <a:gdLst/>
            <a:ahLst/>
            <a:cxnLst/>
            <a:rect l="l" t="t" r="r" b="b"/>
            <a:pathLst>
              <a:path w="1420495" h="744219">
                <a:moveTo>
                  <a:pt x="0" y="0"/>
                </a:moveTo>
                <a:lnTo>
                  <a:pt x="1419987" y="744092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1128" y="2051291"/>
            <a:ext cx="2730246" cy="12443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1561" y="3461765"/>
            <a:ext cx="457200" cy="821690"/>
          </a:xfrm>
          <a:custGeom>
            <a:avLst/>
            <a:gdLst/>
            <a:ahLst/>
            <a:cxnLst/>
            <a:rect l="l" t="t" r="r" b="b"/>
            <a:pathLst>
              <a:path w="457200" h="821689">
                <a:moveTo>
                  <a:pt x="457200" y="592836"/>
                </a:moveTo>
                <a:lnTo>
                  <a:pt x="0" y="592836"/>
                </a:lnTo>
                <a:lnTo>
                  <a:pt x="228600" y="821436"/>
                </a:lnTo>
                <a:lnTo>
                  <a:pt x="457200" y="592836"/>
                </a:lnTo>
                <a:close/>
              </a:path>
              <a:path w="457200" h="821689">
                <a:moveTo>
                  <a:pt x="342900" y="0"/>
                </a:moveTo>
                <a:lnTo>
                  <a:pt x="114300" y="0"/>
                </a:lnTo>
                <a:lnTo>
                  <a:pt x="114300" y="592836"/>
                </a:lnTo>
                <a:lnTo>
                  <a:pt x="342900" y="592836"/>
                </a:lnTo>
                <a:lnTo>
                  <a:pt x="3429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1561" y="3461765"/>
            <a:ext cx="457200" cy="821690"/>
          </a:xfrm>
          <a:custGeom>
            <a:avLst/>
            <a:gdLst/>
            <a:ahLst/>
            <a:cxnLst/>
            <a:rect l="l" t="t" r="r" b="b"/>
            <a:pathLst>
              <a:path w="457200" h="821689">
                <a:moveTo>
                  <a:pt x="0" y="592836"/>
                </a:moveTo>
                <a:lnTo>
                  <a:pt x="114300" y="592836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592836"/>
                </a:lnTo>
                <a:lnTo>
                  <a:pt x="457200" y="592836"/>
                </a:lnTo>
                <a:lnTo>
                  <a:pt x="228600" y="821436"/>
                </a:lnTo>
                <a:lnTo>
                  <a:pt x="0" y="592836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2540" y="2089531"/>
            <a:ext cx="2584450" cy="19653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2390" marR="156210" algn="ctr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Bahan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Ber-SH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MUI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&amp; ada di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database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LPPOM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MUI*</a:t>
            </a:r>
            <a:endParaRPr sz="2400">
              <a:latin typeface="Calibri"/>
              <a:cs typeface="Calibri"/>
            </a:endParaRPr>
          </a:p>
          <a:p>
            <a:pPr marL="12065" marR="5080" indent="2540" algn="ctr">
              <a:spcBef>
                <a:spcPts val="1420"/>
              </a:spcBef>
            </a:pPr>
            <a:r>
              <a:rPr sz="1600" spc="-5" dirty="0">
                <a:latin typeface="Calibri"/>
                <a:cs typeface="Calibri"/>
              </a:rPr>
              <a:t>*) </a:t>
            </a:r>
            <a:r>
              <a:rPr sz="1600" spc="-10" dirty="0">
                <a:latin typeface="Calibri"/>
                <a:cs typeface="Calibri"/>
              </a:rPr>
              <a:t>Database </a:t>
            </a:r>
            <a:r>
              <a:rPr sz="1600" spc="-5" dirty="0">
                <a:latin typeface="Calibri"/>
                <a:cs typeface="Calibri"/>
              </a:rPr>
              <a:t>di </a:t>
            </a:r>
            <a:r>
              <a:rPr sz="1600" spc="-10" dirty="0">
                <a:latin typeface="Calibri"/>
                <a:cs typeface="Calibri"/>
              </a:rPr>
              <a:t>website 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www.halalmui.org</a:t>
            </a:r>
            <a:r>
              <a:rPr sz="1600" spc="-10" dirty="0">
                <a:latin typeface="Calibri"/>
                <a:cs typeface="Calibri"/>
              </a:rPr>
              <a:t>, Jurnal </a:t>
            </a:r>
            <a:r>
              <a:rPr sz="1600" spc="-5" dirty="0">
                <a:latin typeface="Calibri"/>
                <a:cs typeface="Calibri"/>
              </a:rPr>
              <a:t>Halal  </a:t>
            </a:r>
            <a:r>
              <a:rPr sz="1600" spc="-10" dirty="0">
                <a:latin typeface="Calibri"/>
                <a:cs typeface="Calibri"/>
              </a:rPr>
              <a:t>atau aplikasi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smartphone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19" y="630656"/>
            <a:ext cx="70459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latin typeface="Calibri"/>
                <a:cs typeface="Calibri"/>
              </a:rPr>
              <a:t>DAFTAR </a:t>
            </a:r>
            <a:r>
              <a:rPr spc="-5" dirty="0">
                <a:latin typeface="Calibri"/>
                <a:cs typeface="Calibri"/>
              </a:rPr>
              <a:t>BAHAN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HALAL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0" y="4251197"/>
            <a:ext cx="8257540" cy="165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Daftar </a:t>
            </a:r>
            <a:r>
              <a:rPr sz="2200" b="1" spc="-5" dirty="0">
                <a:latin typeface="Calibri"/>
                <a:cs typeface="Calibri"/>
              </a:rPr>
              <a:t>Bahan Halal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daftar bahan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telah </a:t>
            </a:r>
            <a:r>
              <a:rPr sz="2200" spc="-5" dirty="0">
                <a:latin typeface="Calibri"/>
                <a:cs typeface="Calibri"/>
              </a:rPr>
              <a:t>disetujui LPPOM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MUI</a:t>
            </a:r>
            <a:endParaRPr sz="2200">
              <a:latin typeface="Calibri"/>
              <a:cs typeface="Calibri"/>
            </a:endParaRPr>
          </a:p>
          <a:p>
            <a:pPr marL="12700" marR="462280">
              <a:lnSpc>
                <a:spcPts val="2390"/>
              </a:lnSpc>
              <a:spcBef>
                <a:spcPts val="11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menjadi </a:t>
            </a:r>
            <a:r>
              <a:rPr sz="2000" dirty="0">
                <a:latin typeface="Calibri"/>
                <a:cs typeface="Calibri"/>
              </a:rPr>
              <a:t>acuan </a:t>
            </a:r>
            <a:r>
              <a:rPr sz="2000" spc="-5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proses </a:t>
            </a:r>
            <a:r>
              <a:rPr sz="2000" spc="-5" dirty="0">
                <a:latin typeface="Calibri"/>
                <a:cs typeface="Calibri"/>
              </a:rPr>
              <a:t>pembelian, pemeriksaan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datang </a:t>
            </a:r>
            <a:r>
              <a:rPr sz="2000" spc="-5" dirty="0">
                <a:latin typeface="Calibri"/>
                <a:cs typeface="Calibri"/>
              </a:rPr>
              <a:t>dan  </a:t>
            </a:r>
            <a:r>
              <a:rPr sz="2000" spc="-10" dirty="0">
                <a:latin typeface="Calibri"/>
                <a:cs typeface="Calibri"/>
              </a:rPr>
              <a:t>proses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produksi</a:t>
            </a:r>
            <a:endParaRPr sz="2000">
              <a:latin typeface="Calibri"/>
              <a:cs typeface="Calibri"/>
            </a:endParaRPr>
          </a:p>
          <a:p>
            <a:pPr marL="12700" marR="280035">
              <a:lnSpc>
                <a:spcPts val="2390"/>
              </a:lnSpc>
              <a:spcBef>
                <a:spcPts val="620"/>
              </a:spcBef>
            </a:pP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Calibri"/>
                <a:cs typeface="Calibri"/>
              </a:rPr>
              <a:t>dapat diperbaharui setiap </a:t>
            </a:r>
            <a:r>
              <a:rPr sz="2000" dirty="0">
                <a:latin typeface="Calibri"/>
                <a:cs typeface="Calibri"/>
              </a:rPr>
              <a:t>ada </a:t>
            </a:r>
            <a:r>
              <a:rPr sz="2000" spc="-5" dirty="0">
                <a:latin typeface="Calibri"/>
                <a:cs typeface="Calibri"/>
              </a:rPr>
              <a:t>perubahan </a:t>
            </a:r>
            <a:r>
              <a:rPr sz="2000" spc="-10" dirty="0">
                <a:latin typeface="Calibri"/>
                <a:cs typeface="Calibri"/>
              </a:rPr>
              <a:t>data/dokumen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dan setiap  </a:t>
            </a:r>
            <a:r>
              <a:rPr sz="2000" dirty="0">
                <a:latin typeface="Calibri"/>
                <a:cs typeface="Calibri"/>
              </a:rPr>
              <a:t>ada penambahan bahan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9572" y="1776983"/>
            <a:ext cx="1888998" cy="141808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5843" y="1877059"/>
            <a:ext cx="101790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2545" marR="5080" indent="-30480" algn="just">
              <a:lnSpc>
                <a:spcPct val="91500"/>
              </a:lnSpc>
              <a:spcBef>
                <a:spcPts val="345"/>
              </a:spcBef>
            </a:pP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400" b="1" spc="-1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BAHAN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HALAL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6279" y="1895476"/>
            <a:ext cx="897890" cy="548005"/>
          </a:xfrm>
          <a:custGeom>
            <a:avLst/>
            <a:gdLst/>
            <a:ahLst/>
            <a:cxnLst/>
            <a:rect l="l" t="t" r="r" b="b"/>
            <a:pathLst>
              <a:path w="897889" h="548005">
                <a:moveTo>
                  <a:pt x="0" y="547877"/>
                </a:moveTo>
                <a:lnTo>
                  <a:pt x="897889" y="0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100" y="1243584"/>
            <a:ext cx="2170938" cy="1404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42765" y="1329054"/>
            <a:ext cx="157162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7310" marR="5080" indent="-55244" algn="just">
              <a:lnSpc>
                <a:spcPct val="91500"/>
              </a:lnSpc>
              <a:spcBef>
                <a:spcPts val="34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MATERIALS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CEROL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56280" y="2443352"/>
            <a:ext cx="892175" cy="994410"/>
          </a:xfrm>
          <a:custGeom>
            <a:avLst/>
            <a:gdLst/>
            <a:ahLst/>
            <a:cxnLst/>
            <a:rect l="l" t="t" r="r" b="b"/>
            <a:pathLst>
              <a:path w="892175" h="994410">
                <a:moveTo>
                  <a:pt x="0" y="0"/>
                </a:moveTo>
                <a:lnTo>
                  <a:pt x="891920" y="993901"/>
                </a:lnTo>
              </a:path>
            </a:pathLst>
          </a:custGeom>
          <a:ln w="25400">
            <a:solidFill>
              <a:srgbClr val="C577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5904" y="2877299"/>
            <a:ext cx="2180082" cy="11635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3329" y="3038602"/>
            <a:ext cx="174815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365760">
              <a:lnSpc>
                <a:spcPts val="2640"/>
              </a:lnSpc>
              <a:spcBef>
                <a:spcPts val="385"/>
              </a:spcBef>
            </a:pP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DAFTAR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BAHAN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BARU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1561" y="3368802"/>
            <a:ext cx="457200" cy="822960"/>
          </a:xfrm>
          <a:custGeom>
            <a:avLst/>
            <a:gdLst/>
            <a:ahLst/>
            <a:cxnLst/>
            <a:rect l="l" t="t" r="r" b="b"/>
            <a:pathLst>
              <a:path w="457200" h="822960">
                <a:moveTo>
                  <a:pt x="457200" y="594360"/>
                </a:moveTo>
                <a:lnTo>
                  <a:pt x="0" y="594360"/>
                </a:lnTo>
                <a:lnTo>
                  <a:pt x="228600" y="822960"/>
                </a:lnTo>
                <a:lnTo>
                  <a:pt x="457200" y="594360"/>
                </a:lnTo>
                <a:close/>
              </a:path>
              <a:path w="457200" h="822960">
                <a:moveTo>
                  <a:pt x="342900" y="0"/>
                </a:moveTo>
                <a:lnTo>
                  <a:pt x="114300" y="0"/>
                </a:lnTo>
                <a:lnTo>
                  <a:pt x="114300" y="594360"/>
                </a:lnTo>
                <a:lnTo>
                  <a:pt x="342900" y="594360"/>
                </a:lnTo>
                <a:lnTo>
                  <a:pt x="34290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1561" y="3368802"/>
            <a:ext cx="457200" cy="822960"/>
          </a:xfrm>
          <a:custGeom>
            <a:avLst/>
            <a:gdLst/>
            <a:ahLst/>
            <a:cxnLst/>
            <a:rect l="l" t="t" r="r" b="b"/>
            <a:pathLst>
              <a:path w="457200" h="822960">
                <a:moveTo>
                  <a:pt x="0" y="594360"/>
                </a:moveTo>
                <a:lnTo>
                  <a:pt x="114300" y="59436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594360"/>
                </a:lnTo>
                <a:lnTo>
                  <a:pt x="457200" y="594360"/>
                </a:lnTo>
                <a:lnTo>
                  <a:pt x="228600" y="822960"/>
                </a:lnTo>
                <a:lnTo>
                  <a:pt x="0" y="594360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91603" y="1237235"/>
            <a:ext cx="32778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Dapat diunduh </a:t>
            </a:r>
            <a:r>
              <a:rPr dirty="0">
                <a:latin typeface="Calibri"/>
                <a:cs typeface="Calibri"/>
              </a:rPr>
              <a:t>perusahaan </a:t>
            </a:r>
            <a:r>
              <a:rPr spc="-10" dirty="0">
                <a:latin typeface="Calibri"/>
                <a:cs typeface="Calibri"/>
              </a:rPr>
              <a:t>setelah  proses sertifikasi </a:t>
            </a:r>
            <a:r>
              <a:rPr dirty="0">
                <a:latin typeface="Calibri"/>
                <a:cs typeface="Calibri"/>
              </a:rPr>
              <a:t>selesai </a:t>
            </a:r>
            <a:r>
              <a:rPr spc="-5" dirty="0">
                <a:latin typeface="Calibri"/>
                <a:cs typeface="Calibri"/>
              </a:rPr>
              <a:t>di </a:t>
            </a:r>
            <a:r>
              <a:rPr spc="-10" dirty="0">
                <a:latin typeface="Calibri"/>
                <a:cs typeface="Calibri"/>
              </a:rPr>
              <a:t>Cerol  (proses sertifikasi </a:t>
            </a:r>
            <a:r>
              <a:rPr spc="-15" dirty="0">
                <a:latin typeface="Calibri"/>
                <a:cs typeface="Calibri"/>
              </a:rPr>
              <a:t>dikatakan </a:t>
            </a:r>
            <a:r>
              <a:rPr spc="-5" dirty="0">
                <a:latin typeface="Calibri"/>
                <a:cs typeface="Calibri"/>
              </a:rPr>
              <a:t>selesai  </a:t>
            </a:r>
            <a:r>
              <a:rPr spc="-15" dirty="0">
                <a:latin typeface="Calibri"/>
                <a:cs typeface="Calibri"/>
              </a:rPr>
              <a:t>jika </a:t>
            </a:r>
            <a:r>
              <a:rPr spc="-10" dirty="0">
                <a:latin typeface="Calibri"/>
                <a:cs typeface="Calibri"/>
              </a:rPr>
              <a:t>sertifikat </a:t>
            </a:r>
            <a:r>
              <a:rPr spc="-5" dirty="0">
                <a:latin typeface="Calibri"/>
                <a:cs typeface="Calibri"/>
              </a:rPr>
              <a:t>sudah dapat  didownload dimenu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customer)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5028" y="2980690"/>
            <a:ext cx="31280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Dibuat </a:t>
            </a:r>
            <a:r>
              <a:rPr spc="-5" dirty="0">
                <a:latin typeface="Calibri"/>
                <a:cs typeface="Calibri"/>
              </a:rPr>
              <a:t>oleh </a:t>
            </a:r>
            <a:r>
              <a:rPr dirty="0">
                <a:latin typeface="Calibri"/>
                <a:cs typeface="Calibri"/>
              </a:rPr>
              <a:t>perusahaan </a:t>
            </a:r>
            <a:r>
              <a:rPr spc="-10" dirty="0">
                <a:latin typeface="Calibri"/>
                <a:cs typeface="Calibri"/>
              </a:rPr>
              <a:t>setelah  </a:t>
            </a:r>
            <a:r>
              <a:rPr spc="-5" dirty="0">
                <a:latin typeface="Calibri"/>
                <a:cs typeface="Calibri"/>
              </a:rPr>
              <a:t>bahan baru disetujui oleh </a:t>
            </a:r>
            <a:r>
              <a:rPr spc="-10" dirty="0">
                <a:latin typeface="Calibri"/>
                <a:cs typeface="Calibri"/>
              </a:rPr>
              <a:t>LPPOM  </a:t>
            </a:r>
            <a:r>
              <a:rPr spc="-5" dirty="0">
                <a:latin typeface="Calibri"/>
                <a:cs typeface="Calibri"/>
              </a:rPr>
              <a:t>MUI </a:t>
            </a:r>
            <a:r>
              <a:rPr spc="-10" dirty="0">
                <a:latin typeface="Calibri"/>
                <a:cs typeface="Calibri"/>
              </a:rPr>
              <a:t>atau </a:t>
            </a:r>
            <a:r>
              <a:rPr spc="-5" dirty="0">
                <a:latin typeface="Calibri"/>
                <a:cs typeface="Calibri"/>
              </a:rPr>
              <a:t>internal perusahaan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87884726-DF65-4956-B269-C5AB4113061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44BFB9F-61D9-4A57-8DE0-4FB7F962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D441A8A-D502-403B-9345-004F5CFC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F8D2F696-E6E4-40DF-A0C5-CF4F700D73C4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B596EE08-5603-4986-AB9E-702004C59098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AD8CDA5-DD67-4352-A909-ADFA1C51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DDB44944-43B3-401D-822B-EC38B23B06E6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914" y="161011"/>
            <a:ext cx="683007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latin typeface="Calibri"/>
                <a:cs typeface="Calibri"/>
              </a:rPr>
              <a:t>Contoh </a:t>
            </a:r>
            <a:r>
              <a:rPr spc="-10" dirty="0">
                <a:latin typeface="Calibri"/>
                <a:cs typeface="Calibri"/>
              </a:rPr>
              <a:t>Daftar </a:t>
            </a:r>
            <a:r>
              <a:rPr dirty="0">
                <a:latin typeface="Calibri"/>
                <a:cs typeface="Calibri"/>
              </a:rPr>
              <a:t>Bahan di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Cerol:</a:t>
            </a:r>
          </a:p>
        </p:txBody>
      </p:sp>
      <p:sp>
        <p:nvSpPr>
          <p:cNvPr id="3" name="object 3"/>
          <p:cNvSpPr/>
          <p:nvPr/>
        </p:nvSpPr>
        <p:spPr>
          <a:xfrm>
            <a:off x="1586484" y="1143000"/>
            <a:ext cx="8929116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6477" y="3643377"/>
            <a:ext cx="4557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Contoh Daftar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Bahan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Baru: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5914" y="4458027"/>
            <a:ext cx="8953500" cy="1714500"/>
          </a:xfrm>
          <a:custGeom>
            <a:avLst/>
            <a:gdLst/>
            <a:ahLst/>
            <a:cxnLst/>
            <a:rect l="l" t="t" r="r" b="b"/>
            <a:pathLst>
              <a:path w="8953500" h="1714500">
                <a:moveTo>
                  <a:pt x="0" y="1714132"/>
                </a:moveTo>
                <a:lnTo>
                  <a:pt x="8953087" y="1714132"/>
                </a:lnTo>
                <a:lnTo>
                  <a:pt x="8953087" y="0"/>
                </a:lnTo>
                <a:lnTo>
                  <a:pt x="0" y="0"/>
                </a:lnTo>
                <a:lnTo>
                  <a:pt x="0" y="1714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0035" y="4511975"/>
            <a:ext cx="287401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400" b="1" spc="20" dirty="0">
                <a:latin typeface="Calibri"/>
                <a:cs typeface="Calibri"/>
              </a:rPr>
              <a:t>DAFTAR </a:t>
            </a:r>
            <a:r>
              <a:rPr sz="1400" b="1" spc="30" dirty="0">
                <a:latin typeface="Calibri"/>
                <a:cs typeface="Calibri"/>
              </a:rPr>
              <a:t>BAHAN BARU </a:t>
            </a:r>
            <a:r>
              <a:rPr sz="1400" b="1" spc="5" dirty="0">
                <a:latin typeface="Calibri"/>
                <a:cs typeface="Calibri"/>
              </a:rPr>
              <a:t>PT</a:t>
            </a:r>
            <a:r>
              <a:rPr sz="1400" b="1" spc="-22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EVIGO </a:t>
            </a:r>
            <a:r>
              <a:rPr sz="1400" b="1" spc="30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1157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330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1365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6553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1742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6628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4730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7548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1175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1564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57812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5914" y="4453332"/>
            <a:ext cx="8953500" cy="0"/>
          </a:xfrm>
          <a:custGeom>
            <a:avLst/>
            <a:gdLst/>
            <a:ahLst/>
            <a:cxnLst/>
            <a:rect l="l" t="t" r="r" b="b"/>
            <a:pathLst>
              <a:path w="8953500">
                <a:moveTo>
                  <a:pt x="0" y="0"/>
                </a:moveTo>
                <a:lnTo>
                  <a:pt x="8953087" y="0"/>
                </a:lnTo>
              </a:path>
            </a:pathLst>
          </a:custGeom>
          <a:ln w="9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34308" y="4453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470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790573" y="4953329"/>
          <a:ext cx="8763000" cy="112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7491"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Nama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Bahan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Produsen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Negara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25" dirty="0">
                          <a:latin typeface="Calibri"/>
                          <a:cs typeface="Calibri"/>
                        </a:rPr>
                        <a:t>Supplier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Halal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Certificate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25" dirty="0">
                          <a:latin typeface="Calibri"/>
                          <a:cs typeface="Calibri"/>
                        </a:rPr>
                        <a:t>Valid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End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Dokumen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Lain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Catatan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Persetujuan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8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Flavor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Mint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AB1234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ABC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Indonesia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Abadi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HFCE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CERT001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2-Jan-18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Persetujuan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LPPOM</a:t>
                      </a:r>
                      <a:r>
                        <a:rPr sz="11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24/1/2017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8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Cabe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merah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Indonesia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Supermarket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Positive list,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27/1/2017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2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Margarin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Blue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GHI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Indonesia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Indoprima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MUI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5" dirty="0">
                          <a:latin typeface="Calibri"/>
                          <a:cs typeface="Calibri"/>
                        </a:rPr>
                        <a:t>CERT003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13-Mar-18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Website halalmui,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3/2/2017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2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Tapioka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Cap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Ibu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PT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ZHY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Indonesia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Supermarket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Positive list,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5/2/2017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681157" y="4448598"/>
            <a:ext cx="0" cy="1724025"/>
          </a:xfrm>
          <a:custGeom>
            <a:avLst/>
            <a:gdLst/>
            <a:ahLst/>
            <a:cxnLst/>
            <a:rect l="l" t="t" r="r" b="b"/>
            <a:pathLst>
              <a:path h="1724025">
                <a:moveTo>
                  <a:pt x="0" y="0"/>
                </a:moveTo>
                <a:lnTo>
                  <a:pt x="0" y="1723562"/>
                </a:lnTo>
              </a:path>
            </a:pathLst>
          </a:custGeom>
          <a:ln w="9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5914" y="6153218"/>
            <a:ext cx="8953500" cy="19050"/>
          </a:xfrm>
          <a:custGeom>
            <a:avLst/>
            <a:gdLst/>
            <a:ahLst/>
            <a:cxnLst/>
            <a:rect l="l" t="t" r="r" b="b"/>
            <a:pathLst>
              <a:path w="8953500" h="19050">
                <a:moveTo>
                  <a:pt x="0" y="18940"/>
                </a:moveTo>
                <a:lnTo>
                  <a:pt x="8953087" y="18940"/>
                </a:lnTo>
                <a:lnTo>
                  <a:pt x="8953087" y="0"/>
                </a:lnTo>
                <a:lnTo>
                  <a:pt x="0" y="0"/>
                </a:lnTo>
                <a:lnTo>
                  <a:pt x="0" y="18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29487" y="4458027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132"/>
                </a:lnTo>
              </a:path>
            </a:pathLst>
          </a:custGeom>
          <a:ln w="19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6401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0574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6545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71861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7049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1809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9910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2854" y="617215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31" y="0"/>
                </a:moveTo>
                <a:lnTo>
                  <a:pt x="0" y="0"/>
                </a:lnTo>
                <a:lnTo>
                  <a:pt x="9831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6355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76872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53119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29488" y="61721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514" y="0"/>
                </a:moveTo>
                <a:lnTo>
                  <a:pt x="0" y="0"/>
                </a:lnTo>
                <a:lnTo>
                  <a:pt x="9514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39001" y="44485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39001" y="452461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39001" y="476269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786"/>
                </a:moveTo>
                <a:lnTo>
                  <a:pt x="0" y="0"/>
                </a:lnTo>
                <a:lnTo>
                  <a:pt x="0" y="9786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39001" y="49533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39001" y="520082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39001" y="541990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39001" y="5638982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639001" y="5857746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786"/>
                </a:moveTo>
                <a:lnTo>
                  <a:pt x="0" y="0"/>
                </a:lnTo>
                <a:lnTo>
                  <a:pt x="0" y="9786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39001" y="607682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70"/>
                </a:moveTo>
                <a:lnTo>
                  <a:pt x="0" y="0"/>
                </a:lnTo>
                <a:lnTo>
                  <a:pt x="0" y="947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9001" y="616269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70"/>
                </a:lnTo>
                <a:lnTo>
                  <a:pt x="0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up 45">
            <a:extLst>
              <a:ext uri="{FF2B5EF4-FFF2-40B4-BE49-F238E27FC236}">
                <a16:creationId xmlns:a16="http://schemas.microsoft.com/office/drawing/2014/main" id="{B762249B-72DE-4CB2-902D-F930A5614E62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4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FDED60BA-C716-4DBB-B873-E2B0179EC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4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A350D27-639A-4B68-8F05-DED7D424E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AD371789-3FA5-4643-A261-BE7008971F6F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2">
              <a:extLst>
                <a:ext uri="{FF2B5EF4-FFF2-40B4-BE49-F238E27FC236}">
                  <a16:creationId xmlns:a16="http://schemas.microsoft.com/office/drawing/2014/main" id="{286A409E-924F-4611-A4C3-E8C204C3A629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51" name="Picture 12">
              <a:extLst>
                <a:ext uri="{FF2B5EF4-FFF2-40B4-BE49-F238E27FC236}">
                  <a16:creationId xmlns:a16="http://schemas.microsoft.com/office/drawing/2014/main" id="{8CB43C8A-B9CD-45A6-B6C0-976A11BDB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52" name="TextBox 2">
              <a:extLst>
                <a:ext uri="{FF2B5EF4-FFF2-40B4-BE49-F238E27FC236}">
                  <a16:creationId xmlns:a16="http://schemas.microsoft.com/office/drawing/2014/main" id="{D2C25C74-4090-4EBF-A047-A37D0AB4BE85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457915"/>
            <a:ext cx="8057515" cy="32537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spcBef>
                <a:spcPts val="715"/>
              </a:spcBef>
            </a:pPr>
            <a:r>
              <a:rPr sz="2400" b="1" spc="-10" dirty="0">
                <a:latin typeface="Calibri"/>
                <a:cs typeface="Calibri"/>
              </a:rPr>
              <a:t>Persetujuan </a:t>
            </a:r>
            <a:r>
              <a:rPr sz="2400" b="1" spc="-5" dirty="0">
                <a:latin typeface="Calibri"/>
                <a:cs typeface="Calibri"/>
              </a:rPr>
              <a:t>bahan </a:t>
            </a:r>
            <a:r>
              <a:rPr sz="2400" b="1" spc="-10" dirty="0">
                <a:latin typeface="Calibri"/>
                <a:cs typeface="Calibri"/>
              </a:rPr>
              <a:t>untuk </a:t>
            </a:r>
            <a:r>
              <a:rPr sz="2400" b="1" spc="-5" dirty="0">
                <a:latin typeface="Calibri"/>
                <a:cs typeface="Calibri"/>
              </a:rPr>
              <a:t>produk </a:t>
            </a:r>
            <a:r>
              <a:rPr sz="2400" b="1" dirty="0">
                <a:latin typeface="Calibri"/>
                <a:cs typeface="Calibri"/>
              </a:rPr>
              <a:t>baru </a:t>
            </a:r>
            <a:r>
              <a:rPr sz="2400" b="1" spc="-10" dirty="0">
                <a:latin typeface="Calibri"/>
                <a:cs typeface="Calibri"/>
              </a:rPr>
              <a:t>yang akan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disertifikasi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spcBef>
                <a:spcPts val="520"/>
              </a:spcBef>
            </a:pPr>
            <a:r>
              <a:rPr sz="2000" spc="-10" dirty="0">
                <a:latin typeface="Wingdings"/>
                <a:cs typeface="Wingdings"/>
              </a:rPr>
              <a:t></a:t>
            </a:r>
            <a:r>
              <a:rPr sz="2000" spc="-10" dirty="0">
                <a:latin typeface="Calibri"/>
                <a:cs typeface="Calibri"/>
              </a:rPr>
              <a:t>Persetujuan </a:t>
            </a:r>
            <a:r>
              <a:rPr sz="2000" dirty="0">
                <a:latin typeface="Calibri"/>
                <a:cs typeface="Calibri"/>
              </a:rPr>
              <a:t>penggunaan </a:t>
            </a:r>
            <a:r>
              <a:rPr sz="2000" spc="-5" dirty="0">
                <a:latin typeface="Calibri"/>
                <a:cs typeface="Calibri"/>
              </a:rPr>
              <a:t>bahan baru </a:t>
            </a: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10" dirty="0">
                <a:latin typeface="Calibri"/>
                <a:cs typeface="Calibri"/>
              </a:rPr>
              <a:t>saat proses </a:t>
            </a:r>
            <a:r>
              <a:rPr sz="2000" spc="-5" dirty="0">
                <a:latin typeface="Calibri"/>
                <a:cs typeface="Calibri"/>
              </a:rPr>
              <a:t>sertifikasi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melalui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000" spc="-10" dirty="0">
                <a:latin typeface="Calibri"/>
                <a:cs typeface="Calibri"/>
              </a:rPr>
              <a:t>registrasi </a:t>
            </a:r>
            <a:r>
              <a:rPr sz="2000" spc="-5" dirty="0">
                <a:latin typeface="Calibri"/>
                <a:cs typeface="Calibri"/>
              </a:rPr>
              <a:t>pengembangan di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CEROL.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Seleksi bahan </a:t>
            </a:r>
            <a:r>
              <a:rPr sz="2400" b="1" dirty="0">
                <a:latin typeface="Calibri"/>
                <a:cs typeface="Calibri"/>
              </a:rPr>
              <a:t>baru </a:t>
            </a:r>
            <a:r>
              <a:rPr sz="2400" b="1" spc="-10" dirty="0">
                <a:latin typeface="Calibri"/>
                <a:cs typeface="Calibri"/>
              </a:rPr>
              <a:t>untuk </a:t>
            </a:r>
            <a:r>
              <a:rPr sz="2400" b="1" spc="-5" dirty="0">
                <a:latin typeface="Calibri"/>
                <a:cs typeface="Calibri"/>
              </a:rPr>
              <a:t>produk </a:t>
            </a:r>
            <a:r>
              <a:rPr sz="2400" b="1" spc="-10" dirty="0">
                <a:latin typeface="Calibri"/>
                <a:cs typeface="Calibri"/>
              </a:rPr>
              <a:t>yang </a:t>
            </a:r>
            <a:r>
              <a:rPr sz="2400" b="1" spc="-5" dirty="0">
                <a:latin typeface="Calibri"/>
                <a:cs typeface="Calibri"/>
              </a:rPr>
              <a:t>tidak disertifikasi </a:t>
            </a:r>
            <a:r>
              <a:rPr sz="2400" b="1" dirty="0">
                <a:latin typeface="Calibri"/>
                <a:cs typeface="Calibri"/>
              </a:rPr>
              <a:t>namun  </a:t>
            </a:r>
            <a:r>
              <a:rPr sz="2400" b="1" spc="-5" dirty="0">
                <a:latin typeface="Calibri"/>
                <a:cs typeface="Calibri"/>
              </a:rPr>
              <a:t>menggunakan </a:t>
            </a:r>
            <a:r>
              <a:rPr sz="2400" b="1" i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sharing facility</a:t>
            </a:r>
            <a:r>
              <a:rPr sz="2400" b="1" i="1" spc="-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25400">
              <a:lnSpc>
                <a:spcPct val="99700"/>
              </a:lnSpc>
              <a:spcBef>
                <a:spcPts val="52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Calibri"/>
                <a:cs typeface="Calibri"/>
              </a:rPr>
              <a:t>Harus ada </a:t>
            </a:r>
            <a:r>
              <a:rPr sz="2000" spc="-10" dirty="0">
                <a:latin typeface="Calibri"/>
                <a:cs typeface="Calibri"/>
              </a:rPr>
              <a:t>prosedur yang </a:t>
            </a:r>
            <a:r>
              <a:rPr sz="2000" spc="-5" dirty="0">
                <a:latin typeface="Calibri"/>
                <a:cs typeface="Calibri"/>
              </a:rPr>
              <a:t>menjamin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tidak </a:t>
            </a:r>
            <a:r>
              <a:rPr sz="2000" spc="-10" dirty="0">
                <a:latin typeface="Calibri"/>
                <a:cs typeface="Calibri"/>
              </a:rPr>
              <a:t>terbuat </a:t>
            </a:r>
            <a:r>
              <a:rPr sz="2000" dirty="0">
                <a:latin typeface="Calibri"/>
                <a:cs typeface="Calibri"/>
              </a:rPr>
              <a:t>dari </a:t>
            </a:r>
            <a:r>
              <a:rPr sz="2000" spc="5" dirty="0">
                <a:latin typeface="Calibri"/>
                <a:cs typeface="Calibri"/>
              </a:rPr>
              <a:t>babi, </a:t>
            </a:r>
            <a:r>
              <a:rPr sz="2000" spc="-15" dirty="0">
                <a:latin typeface="Calibri"/>
                <a:cs typeface="Calibri"/>
              </a:rPr>
              <a:t>misalnya  </a:t>
            </a:r>
            <a:r>
              <a:rPr sz="2000" i="1" spc="-5" dirty="0">
                <a:latin typeface="Calibri"/>
                <a:cs typeface="Calibri"/>
              </a:rPr>
              <a:t>check </a:t>
            </a:r>
            <a:r>
              <a:rPr sz="2000" i="1" spc="-10" dirty="0">
                <a:latin typeface="Calibri"/>
                <a:cs typeface="Calibri"/>
              </a:rPr>
              <a:t>list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diisi oleh </a:t>
            </a:r>
            <a:r>
              <a:rPr sz="2000" spc="-10" dirty="0">
                <a:latin typeface="Calibri"/>
                <a:cs typeface="Calibri"/>
              </a:rPr>
              <a:t>produsen </a:t>
            </a:r>
            <a:r>
              <a:rPr sz="2000" spc="-15" dirty="0">
                <a:latin typeface="Calibri"/>
                <a:cs typeface="Calibri"/>
              </a:rPr>
              <a:t>atau surat pernyataan </a:t>
            </a:r>
            <a:r>
              <a:rPr sz="2000" spc="-5" dirty="0">
                <a:latin typeface="Calibri"/>
                <a:cs typeface="Calibri"/>
              </a:rPr>
              <a:t>dari produsen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spc="-15" dirty="0">
                <a:latin typeface="Calibri"/>
                <a:cs typeface="Calibri"/>
              </a:rPr>
              <a:t>menyatakan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bebas </a:t>
            </a:r>
            <a:r>
              <a:rPr sz="2000" dirty="0">
                <a:latin typeface="Calibri"/>
                <a:cs typeface="Calibri"/>
              </a:rPr>
              <a:t>dari bahan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babi.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457" y="869434"/>
            <a:ext cx="84629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libri"/>
                <a:cs typeface="Calibri"/>
              </a:rPr>
              <a:t>7.1 </a:t>
            </a:r>
            <a:r>
              <a:rPr spc="-10" dirty="0">
                <a:latin typeface="Calibri"/>
                <a:cs typeface="Calibri"/>
              </a:rPr>
              <a:t>PROSEDUR </a:t>
            </a:r>
            <a:r>
              <a:rPr spc="-5" dirty="0">
                <a:latin typeface="Calibri"/>
                <a:cs typeface="Calibri"/>
              </a:rPr>
              <a:t>SELEKSI BAHAN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5861" y="5452109"/>
            <a:ext cx="7162800" cy="36804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spcBef>
                <a:spcPts val="229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persetujuan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penggunaan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bahan baru harus</a:t>
            </a:r>
            <a:r>
              <a:rPr sz="22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20E3E8C6-6CAA-43AD-B504-C0818DA73F77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69EBD04-33D2-407C-B8ED-94A4FDBF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D4B0D0C-46BB-480A-A641-B38B53F62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35C6181-6CAE-43E9-A98F-9C0AEA10DC22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9E2F1A57-7FF6-41B2-A112-6EB35BEAC139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2B912101-E39A-4B41-A075-5E43B189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3F07D050-8AE4-4630-9267-C0D68F3C4039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480566"/>
            <a:ext cx="8428355" cy="37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3919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Perusahaan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prosedur </a:t>
            </a:r>
            <a:r>
              <a:rPr sz="2400" spc="-5" dirty="0">
                <a:latin typeface="Calibri"/>
                <a:cs typeface="Calibri"/>
              </a:rPr>
              <a:t>pembelian </a:t>
            </a:r>
            <a:r>
              <a:rPr sz="2400" spc="-15" dirty="0">
                <a:latin typeface="Calibri"/>
                <a:cs typeface="Calibri"/>
              </a:rPr>
              <a:t>atau  </a:t>
            </a:r>
            <a:r>
              <a:rPr sz="2400" spc="-10" dirty="0">
                <a:latin typeface="Calibri"/>
                <a:cs typeface="Calibri"/>
              </a:rPr>
              <a:t>pengadaan </a:t>
            </a:r>
            <a:r>
              <a:rPr sz="2400" spc="-5" dirty="0">
                <a:latin typeface="Calibri"/>
                <a:cs typeface="Calibri"/>
              </a:rPr>
              <a:t>bahan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Prosedur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dirty="0">
                <a:latin typeface="Calibri"/>
                <a:cs typeface="Calibri"/>
              </a:rPr>
              <a:t>menjamin </a:t>
            </a:r>
            <a:r>
              <a:rPr sz="2400" spc="-5" dirty="0">
                <a:latin typeface="Calibri"/>
                <a:cs typeface="Calibri"/>
              </a:rPr>
              <a:t>semua bahan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dibeli </a:t>
            </a:r>
            <a:r>
              <a:rPr sz="2400" spc="-10" dirty="0">
                <a:latin typeface="Calibri"/>
                <a:cs typeface="Calibri"/>
              </a:rPr>
              <a:t>untuk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produk</a:t>
            </a:r>
            <a:endParaRPr sz="2400">
              <a:latin typeface="Calibri"/>
              <a:cs typeface="Calibri"/>
            </a:endParaRPr>
          </a:p>
          <a:p>
            <a:pPr marL="355600"/>
            <a:r>
              <a:rPr sz="2400" spc="-10" dirty="0">
                <a:latin typeface="Calibri"/>
                <a:cs typeface="Calibri"/>
              </a:rPr>
              <a:t>yang disertifikasi </a:t>
            </a:r>
            <a:r>
              <a:rPr sz="2400" spc="-5" dirty="0">
                <a:latin typeface="Calibri"/>
                <a:cs typeface="Calibri"/>
              </a:rPr>
              <a:t>telah disetujui </a:t>
            </a:r>
            <a:r>
              <a:rPr sz="2400" spc="-10" dirty="0">
                <a:latin typeface="Calibri"/>
                <a:cs typeface="Calibri"/>
              </a:rPr>
              <a:t>LPPOM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MUI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9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Pembelian bahan </a:t>
            </a:r>
            <a:r>
              <a:rPr sz="2400" spc="-10" dirty="0">
                <a:latin typeface="Calibri"/>
                <a:cs typeface="Calibri"/>
              </a:rPr>
              <a:t>mengacu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10" dirty="0">
                <a:latin typeface="Calibri"/>
                <a:cs typeface="Calibri"/>
              </a:rPr>
              <a:t>Daftar </a:t>
            </a:r>
            <a:r>
              <a:rPr sz="2400" spc="-5" dirty="0">
                <a:latin typeface="Calibri"/>
                <a:cs typeface="Calibri"/>
              </a:rPr>
              <a:t>bahan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80"/>
              </a:lnSpc>
              <a:spcBef>
                <a:spcPts val="525"/>
              </a:spcBef>
              <a:tabLst>
                <a:tab pos="446405" algn="l"/>
              </a:tabLst>
            </a:pPr>
            <a:r>
              <a:rPr sz="2500" i="1" spc="-100" dirty="0">
                <a:latin typeface="Wingdings"/>
                <a:cs typeface="Wingdings"/>
              </a:rPr>
              <a:t></a:t>
            </a:r>
            <a:r>
              <a:rPr sz="2500" spc="-100" dirty="0">
                <a:latin typeface="Times New Roman"/>
                <a:cs typeface="Times New Roman"/>
              </a:rPr>
              <a:t>	</a:t>
            </a:r>
            <a:r>
              <a:rPr sz="2400" i="1" spc="-5" dirty="0">
                <a:latin typeface="Calibri"/>
                <a:cs typeface="Calibri"/>
              </a:rPr>
              <a:t>Bentuk </a:t>
            </a:r>
            <a:r>
              <a:rPr sz="2400" i="1" spc="-10" dirty="0">
                <a:latin typeface="Calibri"/>
                <a:cs typeface="Calibri"/>
              </a:rPr>
              <a:t>Daftar </a:t>
            </a:r>
            <a:r>
              <a:rPr sz="2400" i="1" spc="-5" dirty="0">
                <a:latin typeface="Calibri"/>
                <a:cs typeface="Calibri"/>
              </a:rPr>
              <a:t>bahan halal dapat </a:t>
            </a:r>
            <a:r>
              <a:rPr sz="2400" i="1" spc="-10" dirty="0">
                <a:latin typeface="Calibri"/>
                <a:cs typeface="Calibri"/>
              </a:rPr>
              <a:t>dimodifikasi </a:t>
            </a:r>
            <a:r>
              <a:rPr sz="2400" i="1" spc="-5" dirty="0">
                <a:latin typeface="Calibri"/>
                <a:cs typeface="Calibri"/>
              </a:rPr>
              <a:t>sesuai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dengan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60"/>
              </a:lnSpc>
            </a:pPr>
            <a:r>
              <a:rPr sz="2400" i="1" spc="-15" dirty="0">
                <a:latin typeface="Calibri"/>
                <a:cs typeface="Calibri"/>
              </a:rPr>
              <a:t>kebutuhan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perusahaan.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spcBef>
                <a:spcPts val="9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bahan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15" dirty="0">
                <a:latin typeface="Calibri"/>
                <a:cs typeface="Calibri"/>
              </a:rPr>
              <a:t>dikemas </a:t>
            </a:r>
            <a:r>
              <a:rPr sz="2400" dirty="0">
                <a:latin typeface="Calibri"/>
                <a:cs typeface="Calibri"/>
              </a:rPr>
              <a:t>ulang/dilabel </a:t>
            </a:r>
            <a:r>
              <a:rPr sz="2400" spc="-5" dirty="0">
                <a:latin typeface="Calibri"/>
                <a:cs typeface="Calibri"/>
              </a:rPr>
              <a:t>ulang oleh </a:t>
            </a:r>
            <a:r>
              <a:rPr sz="2400" i="1" spc="-5" dirty="0">
                <a:latin typeface="Calibri"/>
                <a:cs typeface="Calibri"/>
              </a:rPr>
              <a:t>supplier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355600">
              <a:lnSpc>
                <a:spcPts val="2870"/>
              </a:lnSpc>
            </a:pP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15" dirty="0">
                <a:latin typeface="Calibri"/>
                <a:cs typeface="Calibri"/>
              </a:rPr>
              <a:t>dilakukan </a:t>
            </a:r>
            <a:r>
              <a:rPr sz="2400" spc="-25" dirty="0">
                <a:latin typeface="Calibri"/>
                <a:cs typeface="Calibri"/>
              </a:rPr>
              <a:t>kontrak </a:t>
            </a:r>
            <a:r>
              <a:rPr sz="2400" spc="-15" dirty="0">
                <a:latin typeface="Calibri"/>
                <a:cs typeface="Calibri"/>
              </a:rPr>
              <a:t>agar </a:t>
            </a:r>
            <a:r>
              <a:rPr sz="2400" spc="-5" dirty="0">
                <a:latin typeface="Calibri"/>
                <a:cs typeface="Calibri"/>
              </a:rPr>
              <a:t>bahan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dikirim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sesuai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1895" y="424941"/>
            <a:ext cx="514413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7.2 </a:t>
            </a:r>
            <a:r>
              <a:rPr sz="3600" spc="-10" dirty="0">
                <a:latin typeface="Calibri"/>
                <a:cs typeface="Calibri"/>
              </a:rPr>
              <a:t>PROSEDUR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PEMBELIAN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0202" y="5634990"/>
            <a:ext cx="5394960" cy="39562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spcBef>
                <a:spcPts val="204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pembelian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bahan harus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139D6535-ADC1-47CD-B3FE-43166F2BF94D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9D652EF-4D06-43D4-AC94-97EC8B18B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49AE6CB-839C-40D8-9B1A-C29784086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E8EEDA5-3304-40D1-97A7-33871C166FCA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4F214E8A-5E90-4A5A-AB10-E508F72236BE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427CAB8D-4198-4E6C-B3C0-3A60C7AD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14BE653C-499E-47B9-9D02-26A6F3B40288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65" y="1785365"/>
            <a:ext cx="8086090" cy="442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Perusahaan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prosedur </a:t>
            </a:r>
            <a:r>
              <a:rPr sz="2400" spc="-5" dirty="0">
                <a:latin typeface="Calibri"/>
                <a:cs typeface="Calibri"/>
              </a:rPr>
              <a:t>tertulis pemeriksaan  bahan </a:t>
            </a:r>
            <a:r>
              <a:rPr sz="2400" spc="-10" dirty="0">
                <a:latin typeface="Calibri"/>
                <a:cs typeface="Calibri"/>
              </a:rPr>
              <a:t>datang yang </a:t>
            </a:r>
            <a:r>
              <a:rPr sz="2400" b="1" spc="-5" dirty="0">
                <a:latin typeface="Calibri"/>
                <a:cs typeface="Calibri"/>
              </a:rPr>
              <a:t>menjamin </a:t>
            </a:r>
            <a:r>
              <a:rPr sz="2400" b="1" spc="-10" dirty="0">
                <a:latin typeface="Calibri"/>
                <a:cs typeface="Calibri"/>
              </a:rPr>
              <a:t>kesesuaian </a:t>
            </a:r>
            <a:r>
              <a:rPr sz="2400" b="1" dirty="0">
                <a:latin typeface="Calibri"/>
                <a:cs typeface="Calibri"/>
              </a:rPr>
              <a:t>nama </a:t>
            </a:r>
            <a:r>
              <a:rPr sz="2400" b="1" spc="-5" dirty="0">
                <a:latin typeface="Calibri"/>
                <a:cs typeface="Calibri"/>
              </a:rPr>
              <a:t>bahan, </a:t>
            </a:r>
            <a:r>
              <a:rPr sz="2400" b="1" dirty="0">
                <a:latin typeface="Calibri"/>
                <a:cs typeface="Calibri"/>
              </a:rPr>
              <a:t>nama  </a:t>
            </a:r>
            <a:r>
              <a:rPr sz="2400" b="1" spc="-5" dirty="0">
                <a:latin typeface="Calibri"/>
                <a:cs typeface="Calibri"/>
              </a:rPr>
              <a:t>produsen </a:t>
            </a:r>
            <a:r>
              <a:rPr sz="2400" b="1" dirty="0">
                <a:latin typeface="Calibri"/>
                <a:cs typeface="Calibri"/>
              </a:rPr>
              <a:t>dan </a:t>
            </a:r>
            <a:r>
              <a:rPr sz="2400" b="1" spc="-15" dirty="0">
                <a:latin typeface="Calibri"/>
                <a:cs typeface="Calibri"/>
              </a:rPr>
              <a:t>negara </a:t>
            </a:r>
            <a:r>
              <a:rPr sz="2400" b="1" dirty="0">
                <a:latin typeface="Calibri"/>
                <a:cs typeface="Calibri"/>
              </a:rPr>
              <a:t>asal </a:t>
            </a:r>
            <a:r>
              <a:rPr sz="2400" b="1" spc="-5" dirty="0">
                <a:latin typeface="Calibri"/>
                <a:cs typeface="Calibri"/>
              </a:rPr>
              <a:t>produsen </a:t>
            </a:r>
            <a:r>
              <a:rPr sz="2400" b="1" spc="-10" dirty="0">
                <a:latin typeface="Calibri"/>
                <a:cs typeface="Calibri"/>
              </a:rPr>
              <a:t>yang </a:t>
            </a:r>
            <a:r>
              <a:rPr sz="2400" b="1" spc="-15" dirty="0">
                <a:latin typeface="Calibri"/>
                <a:cs typeface="Calibri"/>
              </a:rPr>
              <a:t>tercantum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kemasan  </a:t>
            </a:r>
            <a:r>
              <a:rPr sz="2400" b="1" spc="-5" dirty="0">
                <a:latin typeface="Calibri"/>
                <a:cs typeface="Calibri"/>
              </a:rPr>
              <a:t>bahan </a:t>
            </a:r>
            <a:r>
              <a:rPr sz="2400" b="1" spc="-10" dirty="0">
                <a:latin typeface="Calibri"/>
                <a:cs typeface="Calibri"/>
              </a:rPr>
              <a:t>dengan yang </a:t>
            </a:r>
            <a:r>
              <a:rPr sz="2400" b="1" spc="-15" dirty="0">
                <a:latin typeface="Calibri"/>
                <a:cs typeface="Calibri"/>
              </a:rPr>
              <a:t>tercantum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5" dirty="0">
                <a:latin typeface="Calibri"/>
                <a:cs typeface="Calibri"/>
              </a:rPr>
              <a:t>dokumen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bahan</a:t>
            </a:r>
            <a:endParaRPr sz="2400">
              <a:latin typeface="Calibri"/>
              <a:cs typeface="Calibri"/>
            </a:endParaRPr>
          </a:p>
          <a:p>
            <a:pPr marL="353695" marR="5080" indent="-341630">
              <a:spcBef>
                <a:spcPts val="815"/>
              </a:spcBef>
              <a:buFont typeface="Wingdings"/>
              <a:buChar char=""/>
              <a:tabLst>
                <a:tab pos="354330" algn="l"/>
              </a:tabLst>
            </a:pPr>
            <a:r>
              <a:rPr sz="2200" i="1" spc="-5" dirty="0">
                <a:latin typeface="Calibri"/>
                <a:cs typeface="Calibri"/>
              </a:rPr>
              <a:t>Beberapa lembaga </a:t>
            </a:r>
            <a:r>
              <a:rPr sz="2200" i="1" spc="-15" dirty="0">
                <a:latin typeface="Calibri"/>
                <a:cs typeface="Calibri"/>
              </a:rPr>
              <a:t>sertifikasi </a:t>
            </a:r>
            <a:r>
              <a:rPr sz="2200" i="1" spc="-5" dirty="0">
                <a:latin typeface="Calibri"/>
                <a:cs typeface="Calibri"/>
              </a:rPr>
              <a:t>luar negeri </a:t>
            </a:r>
            <a:r>
              <a:rPr sz="2200" i="1" spc="-10" dirty="0">
                <a:latin typeface="Calibri"/>
                <a:cs typeface="Calibri"/>
              </a:rPr>
              <a:t>(seperti </a:t>
            </a:r>
            <a:r>
              <a:rPr sz="2200" i="1" spc="-25" dirty="0">
                <a:latin typeface="Calibri"/>
                <a:cs typeface="Calibri"/>
              </a:rPr>
              <a:t>IFANCA </a:t>
            </a:r>
            <a:r>
              <a:rPr sz="2200" i="1" spc="-10" dirty="0">
                <a:latin typeface="Calibri"/>
                <a:cs typeface="Calibri"/>
              </a:rPr>
              <a:t>dan HFFIA)  </a:t>
            </a:r>
            <a:r>
              <a:rPr sz="2200" b="1" i="1" spc="-15" dirty="0">
                <a:latin typeface="Calibri"/>
                <a:cs typeface="Calibri"/>
              </a:rPr>
              <a:t>mempersyaratkan </a:t>
            </a:r>
            <a:r>
              <a:rPr sz="2200" b="1" i="1" spc="-5" dirty="0">
                <a:latin typeface="Calibri"/>
                <a:cs typeface="Calibri"/>
              </a:rPr>
              <a:t>pencantuman </a:t>
            </a:r>
            <a:r>
              <a:rPr sz="2200" b="1" i="1" dirty="0">
                <a:latin typeface="Calibri"/>
                <a:cs typeface="Calibri"/>
              </a:rPr>
              <a:t>logo </a:t>
            </a:r>
            <a:r>
              <a:rPr sz="2200" b="1" i="1" spc="-5" dirty="0">
                <a:latin typeface="Calibri"/>
                <a:cs typeface="Calibri"/>
              </a:rPr>
              <a:t>halal </a:t>
            </a:r>
            <a:r>
              <a:rPr sz="2200" i="1" spc="-5" dirty="0">
                <a:latin typeface="Calibri"/>
                <a:cs typeface="Calibri"/>
              </a:rPr>
              <a:t>pada label produk </a:t>
            </a:r>
            <a:r>
              <a:rPr sz="2200" i="1" spc="-10" dirty="0">
                <a:latin typeface="Calibri"/>
                <a:cs typeface="Calibri"/>
              </a:rPr>
              <a:t>yang  disertifikasi, dapat dilihat pada </a:t>
            </a:r>
            <a:r>
              <a:rPr sz="2200" i="1" spc="-15" dirty="0">
                <a:latin typeface="Calibri"/>
                <a:cs typeface="Calibri"/>
              </a:rPr>
              <a:t>sertifikat </a:t>
            </a:r>
            <a:r>
              <a:rPr sz="2200" i="1" spc="-10" dirty="0">
                <a:latin typeface="Calibri"/>
                <a:cs typeface="Calibri"/>
              </a:rPr>
              <a:t>yang </a:t>
            </a:r>
            <a:r>
              <a:rPr sz="2200" i="1" spc="-20" dirty="0">
                <a:latin typeface="Calibri"/>
                <a:cs typeface="Calibri"/>
              </a:rPr>
              <a:t>dikeluarkan. </a:t>
            </a:r>
            <a:r>
              <a:rPr sz="2200" i="1" spc="-10" dirty="0">
                <a:latin typeface="Calibri"/>
                <a:cs typeface="Calibri"/>
              </a:rPr>
              <a:t>Oleh  </a:t>
            </a:r>
            <a:r>
              <a:rPr sz="2200" i="1" spc="-20" dirty="0">
                <a:latin typeface="Calibri"/>
                <a:cs typeface="Calibri"/>
              </a:rPr>
              <a:t>karena </a:t>
            </a:r>
            <a:r>
              <a:rPr sz="2200" i="1" spc="-5" dirty="0">
                <a:latin typeface="Calibri"/>
                <a:cs typeface="Calibri"/>
              </a:rPr>
              <a:t>itu, </a:t>
            </a:r>
            <a:r>
              <a:rPr sz="2200" i="1" spc="-25" dirty="0">
                <a:latin typeface="Calibri"/>
                <a:cs typeface="Calibri"/>
              </a:rPr>
              <a:t>jika </a:t>
            </a:r>
            <a:r>
              <a:rPr sz="2200" i="1" spc="-10" dirty="0">
                <a:latin typeface="Calibri"/>
                <a:cs typeface="Calibri"/>
              </a:rPr>
              <a:t>bahan </a:t>
            </a:r>
            <a:r>
              <a:rPr sz="2200" i="1" spc="-15" dirty="0">
                <a:latin typeface="Calibri"/>
                <a:cs typeface="Calibri"/>
              </a:rPr>
              <a:t>dilengkapi </a:t>
            </a:r>
            <a:r>
              <a:rPr sz="2200" i="1" spc="-10" dirty="0">
                <a:latin typeface="Calibri"/>
                <a:cs typeface="Calibri"/>
              </a:rPr>
              <a:t>dengan </a:t>
            </a:r>
            <a:r>
              <a:rPr sz="2200" i="1" spc="-15" dirty="0">
                <a:latin typeface="Calibri"/>
                <a:cs typeface="Calibri"/>
              </a:rPr>
              <a:t>sertifikat </a:t>
            </a:r>
            <a:r>
              <a:rPr sz="2200" i="1" spc="-5" dirty="0">
                <a:latin typeface="Calibri"/>
                <a:cs typeface="Calibri"/>
              </a:rPr>
              <a:t>ini, </a:t>
            </a:r>
            <a:r>
              <a:rPr sz="2200" i="1" spc="-25" dirty="0">
                <a:latin typeface="Calibri"/>
                <a:cs typeface="Calibri"/>
              </a:rPr>
              <a:t>maka </a:t>
            </a:r>
            <a:r>
              <a:rPr sz="2200" b="1" i="1" spc="-5" dirty="0">
                <a:latin typeface="Calibri"/>
                <a:cs typeface="Calibri"/>
              </a:rPr>
              <a:t>harus  </a:t>
            </a:r>
            <a:r>
              <a:rPr sz="2200" b="1" i="1" spc="-10" dirty="0">
                <a:latin typeface="Calibri"/>
                <a:cs typeface="Calibri"/>
              </a:rPr>
              <a:t>diperiksa </a:t>
            </a:r>
            <a:r>
              <a:rPr sz="2200" b="1" i="1" spc="-5" dirty="0">
                <a:latin typeface="Calibri"/>
                <a:cs typeface="Calibri"/>
              </a:rPr>
              <a:t>logo halal di</a:t>
            </a:r>
            <a:r>
              <a:rPr sz="2200" b="1" i="1" spc="2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kemasan</a:t>
            </a:r>
            <a:endParaRPr sz="2200">
              <a:latin typeface="Calibri"/>
              <a:cs typeface="Calibri"/>
            </a:endParaRPr>
          </a:p>
          <a:p>
            <a:pPr marL="353695" indent="-341630">
              <a:spcBef>
                <a:spcPts val="600"/>
              </a:spcBef>
              <a:buFont typeface="Wingdings"/>
              <a:buChar char=""/>
              <a:tabLst>
                <a:tab pos="354330" algn="l"/>
              </a:tabLst>
            </a:pPr>
            <a:r>
              <a:rPr sz="2200" i="1" spc="-5" dirty="0">
                <a:latin typeface="Calibri"/>
                <a:cs typeface="Calibri"/>
              </a:rPr>
              <a:t>Logo </a:t>
            </a:r>
            <a:r>
              <a:rPr sz="2200" i="1" spc="-10" dirty="0">
                <a:latin typeface="Calibri"/>
                <a:cs typeface="Calibri"/>
              </a:rPr>
              <a:t>halal </a:t>
            </a:r>
            <a:r>
              <a:rPr sz="2200" i="1" spc="-5" dirty="0">
                <a:latin typeface="Calibri"/>
                <a:cs typeface="Calibri"/>
              </a:rPr>
              <a:t>di </a:t>
            </a:r>
            <a:r>
              <a:rPr sz="2200" i="1" spc="-15" dirty="0">
                <a:latin typeface="Calibri"/>
                <a:cs typeface="Calibri"/>
              </a:rPr>
              <a:t>kemasan </a:t>
            </a:r>
            <a:r>
              <a:rPr sz="2200" i="1" spc="-5" dirty="0">
                <a:latin typeface="Calibri"/>
                <a:cs typeface="Calibri"/>
              </a:rPr>
              <a:t>tidak perlu </a:t>
            </a:r>
            <a:r>
              <a:rPr sz="2200" i="1" spc="-10" dirty="0">
                <a:latin typeface="Calibri"/>
                <a:cs typeface="Calibri"/>
              </a:rPr>
              <a:t>diperiksa </a:t>
            </a:r>
            <a:r>
              <a:rPr sz="2200" i="1" spc="-5" dirty="0">
                <a:latin typeface="Calibri"/>
                <a:cs typeface="Calibri"/>
              </a:rPr>
              <a:t>bila bahan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bersertifikat</a:t>
            </a:r>
            <a:endParaRPr sz="2200">
              <a:latin typeface="Calibri"/>
              <a:cs typeface="Calibri"/>
            </a:endParaRPr>
          </a:p>
          <a:p>
            <a:pPr marL="353695"/>
            <a:r>
              <a:rPr sz="2200" i="1" spc="-10" dirty="0">
                <a:latin typeface="Calibri"/>
                <a:cs typeface="Calibri"/>
              </a:rPr>
              <a:t>halal</a:t>
            </a:r>
            <a:r>
              <a:rPr sz="2200" i="1" spc="-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MUI</a:t>
            </a:r>
            <a:endParaRPr sz="2200">
              <a:latin typeface="Calibri"/>
              <a:cs typeface="Calibri"/>
            </a:endParaRPr>
          </a:p>
          <a:p>
            <a:pPr marL="353695" indent="-341630">
              <a:spcBef>
                <a:spcPts val="600"/>
              </a:spcBef>
              <a:buFont typeface="Wingdings"/>
              <a:buChar char=""/>
              <a:tabLst>
                <a:tab pos="354330" algn="l"/>
              </a:tabLst>
            </a:pPr>
            <a:r>
              <a:rPr sz="2200" i="1" spc="-5" dirty="0">
                <a:latin typeface="Calibri"/>
                <a:cs typeface="Calibri"/>
              </a:rPr>
              <a:t>Bahan tidak kritis </a:t>
            </a:r>
            <a:r>
              <a:rPr sz="2200" i="1" spc="-10" dirty="0">
                <a:latin typeface="Calibri"/>
                <a:cs typeface="Calibri"/>
              </a:rPr>
              <a:t>boleh </a:t>
            </a:r>
            <a:r>
              <a:rPr sz="2200" i="1" spc="-5" dirty="0">
                <a:latin typeface="Calibri"/>
                <a:cs typeface="Calibri"/>
              </a:rPr>
              <a:t>tidak </a:t>
            </a:r>
            <a:r>
              <a:rPr sz="2200" i="1" spc="-10" dirty="0">
                <a:latin typeface="Calibri"/>
                <a:cs typeface="Calibri"/>
              </a:rPr>
              <a:t>diperiksa </a:t>
            </a:r>
            <a:r>
              <a:rPr sz="2200" i="1" spc="-35" dirty="0">
                <a:latin typeface="Calibri"/>
                <a:cs typeface="Calibri"/>
              </a:rPr>
              <a:t>ketika </a:t>
            </a:r>
            <a:r>
              <a:rPr sz="2200" i="1" spc="-5" dirty="0">
                <a:latin typeface="Calibri"/>
                <a:cs typeface="Calibri"/>
              </a:rPr>
              <a:t>penerimaan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bahan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444" y="424941"/>
            <a:ext cx="6992620" cy="10934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Calibri"/>
                <a:cs typeface="Calibri"/>
              </a:rPr>
              <a:t>7.3 </a:t>
            </a:r>
            <a:r>
              <a:rPr sz="3500" spc="-10" dirty="0">
                <a:latin typeface="Calibri"/>
                <a:cs typeface="Calibri"/>
              </a:rPr>
              <a:t>PROSEDUR PEMERIKSAAN </a:t>
            </a:r>
            <a:r>
              <a:rPr sz="3500" spc="-5" dirty="0">
                <a:latin typeface="Calibri"/>
                <a:cs typeface="Calibri"/>
              </a:rPr>
              <a:t>BAHAN  </a:t>
            </a:r>
            <a:r>
              <a:rPr sz="3500" spc="-105" dirty="0">
                <a:latin typeface="Calibri"/>
                <a:cs typeface="Calibri"/>
              </a:rPr>
              <a:t>DATANG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6C50B1ED-59DB-4F11-8FC3-24F0EBD7221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F1CFA0DF-A0F8-42E6-A922-3F73DC97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00F6223-2641-48A2-98FE-61AB91C6E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2BD10CE-1E09-44B2-9C9E-6C03E9BEA1EF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7B95C360-8454-4C10-A5F1-79FEAA58268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FE304BC8-8EB0-4C78-BA92-8B9DA0380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555FCBA9-CAA6-4A38-A617-E34918169D76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2093214"/>
            <a:ext cx="8172450" cy="362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795" indent="-342900" algn="just">
              <a:spcBef>
                <a:spcPts val="95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Untuk </a:t>
            </a:r>
            <a:r>
              <a:rPr sz="2200" spc="-5" dirty="0">
                <a:latin typeface="Calibri"/>
                <a:cs typeface="Calibri"/>
              </a:rPr>
              <a:t>bahan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10" dirty="0">
                <a:latin typeface="Calibri"/>
                <a:cs typeface="Calibri"/>
              </a:rPr>
              <a:t>sertifikat </a:t>
            </a:r>
            <a:r>
              <a:rPr sz="2200" spc="-5" dirty="0">
                <a:latin typeface="Calibri"/>
                <a:cs typeface="Calibri"/>
              </a:rPr>
              <a:t>halal </a:t>
            </a:r>
            <a:r>
              <a:rPr sz="2200" spc="-10" dirty="0">
                <a:latin typeface="Calibri"/>
                <a:cs typeface="Calibri"/>
              </a:rPr>
              <a:t>per pengapalan, </a:t>
            </a:r>
            <a:r>
              <a:rPr sz="2200" spc="-15" dirty="0">
                <a:latin typeface="Calibri"/>
                <a:cs typeface="Calibri"/>
              </a:rPr>
              <a:t>misalnya </a:t>
            </a:r>
            <a:r>
              <a:rPr sz="2200" spc="-10" dirty="0">
                <a:latin typeface="Calibri"/>
                <a:cs typeface="Calibri"/>
              </a:rPr>
              <a:t>daging  </a:t>
            </a:r>
            <a:r>
              <a:rPr sz="2200" spc="-35" dirty="0">
                <a:latin typeface="Calibri"/>
                <a:cs typeface="Calibri"/>
              </a:rPr>
              <a:t>impor, </a:t>
            </a:r>
            <a:r>
              <a:rPr sz="2200" spc="-10" dirty="0">
                <a:latin typeface="Calibri"/>
                <a:cs typeface="Calibri"/>
              </a:rPr>
              <a:t>pemeriksaan </a:t>
            </a:r>
            <a:r>
              <a:rPr sz="2200" spc="-5" dirty="0">
                <a:latin typeface="Calibri"/>
                <a:cs typeface="Calibri"/>
              </a:rPr>
              <a:t>harus </a:t>
            </a:r>
            <a:r>
              <a:rPr sz="2200" spc="-10" dirty="0">
                <a:latin typeface="Calibri"/>
                <a:cs typeface="Calibri"/>
              </a:rPr>
              <a:t>menjamin kesesuaian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di label </a:t>
            </a:r>
            <a:r>
              <a:rPr sz="2200" spc="-15" dirty="0">
                <a:latin typeface="Calibri"/>
                <a:cs typeface="Calibri"/>
              </a:rPr>
              <a:t>dengan 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yang tertulis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5" dirty="0">
                <a:latin typeface="Calibri"/>
                <a:cs typeface="Calibri"/>
              </a:rPr>
              <a:t>sertifikat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halal</a:t>
            </a:r>
            <a:endParaRPr sz="2200">
              <a:latin typeface="Calibri"/>
              <a:cs typeface="Calibri"/>
            </a:endParaRPr>
          </a:p>
          <a:p>
            <a:pPr marL="355600" marR="130810" indent="-342900">
              <a:lnSpc>
                <a:spcPct val="99800"/>
              </a:lnSpc>
              <a:spcBef>
                <a:spcPts val="620"/>
              </a:spcBef>
            </a:pP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pemeriksaan mencakup tanggal penyembelihan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i="1" spc="-15" dirty="0">
                <a:latin typeface="Calibri"/>
                <a:cs typeface="Calibri"/>
              </a:rPr>
              <a:t>slaughtering date</a:t>
            </a:r>
            <a:r>
              <a:rPr sz="2200" spc="-15" dirty="0">
                <a:latin typeface="Calibri"/>
                <a:cs typeface="Calibri"/>
              </a:rPr>
              <a:t>),  </a:t>
            </a:r>
            <a:r>
              <a:rPr sz="2200" spc="-10" dirty="0">
                <a:latin typeface="Calibri"/>
                <a:cs typeface="Calibri"/>
              </a:rPr>
              <a:t>tanggal pengemasan (</a:t>
            </a:r>
            <a:r>
              <a:rPr sz="2200" i="1" spc="-10" dirty="0">
                <a:latin typeface="Calibri"/>
                <a:cs typeface="Calibri"/>
              </a:rPr>
              <a:t>packing date</a:t>
            </a:r>
            <a:r>
              <a:rPr sz="2200" spc="-10" dirty="0">
                <a:latin typeface="Calibri"/>
                <a:cs typeface="Calibri"/>
              </a:rPr>
              <a:t>),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0" dirty="0">
                <a:latin typeface="Calibri"/>
                <a:cs typeface="Calibri"/>
              </a:rPr>
              <a:t>nomor </a:t>
            </a:r>
            <a:r>
              <a:rPr sz="2200" spc="-5" dirty="0">
                <a:latin typeface="Calibri"/>
                <a:cs typeface="Calibri"/>
              </a:rPr>
              <a:t>Rumah </a:t>
            </a:r>
            <a:r>
              <a:rPr sz="2200" spc="-20" dirty="0">
                <a:latin typeface="Calibri"/>
                <a:cs typeface="Calibri"/>
              </a:rPr>
              <a:t>Potong  </a:t>
            </a:r>
            <a:r>
              <a:rPr sz="2200" spc="-10" dirty="0">
                <a:latin typeface="Calibri"/>
                <a:cs typeface="Calibri"/>
              </a:rPr>
              <a:t>Hewan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i="1" spc="-15" dirty="0">
                <a:latin typeface="Calibri"/>
                <a:cs typeface="Calibri"/>
              </a:rPr>
              <a:t>abattoir number/establishment </a:t>
            </a:r>
            <a:r>
              <a:rPr sz="2200" i="1" spc="-5" dirty="0">
                <a:latin typeface="Calibri"/>
                <a:cs typeface="Calibri"/>
              </a:rPr>
              <a:t>of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origin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Bagi perusahaan </a:t>
            </a:r>
            <a:r>
              <a:rPr sz="2200" spc="-10" dirty="0">
                <a:latin typeface="Calibri"/>
                <a:cs typeface="Calibri"/>
              </a:rPr>
              <a:t>yang mempunyai </a:t>
            </a:r>
            <a:r>
              <a:rPr sz="2200" spc="-5" dirty="0">
                <a:latin typeface="Calibri"/>
                <a:cs typeface="Calibri"/>
              </a:rPr>
              <a:t>gudang </a:t>
            </a:r>
            <a:r>
              <a:rPr sz="2200" spc="-10" dirty="0">
                <a:latin typeface="Calibri"/>
                <a:cs typeface="Calibri"/>
              </a:rPr>
              <a:t>pusat </a:t>
            </a:r>
            <a:r>
              <a:rPr sz="2200" spc="-5" dirty="0">
                <a:latin typeface="Calibri"/>
                <a:cs typeface="Calibri"/>
              </a:rPr>
              <a:t>dan gudang cabang,  </a:t>
            </a:r>
            <a:r>
              <a:rPr sz="2200" spc="-10" dirty="0">
                <a:latin typeface="Calibri"/>
                <a:cs typeface="Calibri"/>
              </a:rPr>
              <a:t>bila pemeriksaan </a:t>
            </a:r>
            <a:r>
              <a:rPr sz="2200" spc="-5" dirty="0">
                <a:latin typeface="Calibri"/>
                <a:cs typeface="Calibri"/>
              </a:rPr>
              <a:t>bahan </a:t>
            </a:r>
            <a:r>
              <a:rPr sz="2200" spc="-15" dirty="0">
                <a:latin typeface="Calibri"/>
                <a:cs typeface="Calibri"/>
              </a:rPr>
              <a:t>datang </a:t>
            </a:r>
            <a:r>
              <a:rPr sz="2200" spc="-5" dirty="0">
                <a:latin typeface="Calibri"/>
                <a:cs typeface="Calibri"/>
              </a:rPr>
              <a:t>sudah </a:t>
            </a:r>
            <a:r>
              <a:rPr sz="2200" spc="-15" dirty="0">
                <a:latin typeface="Calibri"/>
                <a:cs typeface="Calibri"/>
              </a:rPr>
              <a:t>dilakukan secara </a:t>
            </a:r>
            <a:r>
              <a:rPr sz="2200" spc="-10" dirty="0">
                <a:latin typeface="Calibri"/>
                <a:cs typeface="Calibri"/>
              </a:rPr>
              <a:t>lengkap di  </a:t>
            </a:r>
            <a:r>
              <a:rPr sz="2200" spc="-5" dirty="0">
                <a:latin typeface="Calibri"/>
                <a:cs typeface="Calibri"/>
              </a:rPr>
              <a:t>gudang </a:t>
            </a:r>
            <a:r>
              <a:rPr sz="2200" spc="-10" dirty="0">
                <a:latin typeface="Calibri"/>
                <a:cs typeface="Calibri"/>
              </a:rPr>
              <a:t>pusat, maka </a:t>
            </a:r>
            <a:r>
              <a:rPr sz="2200" spc="-5" dirty="0">
                <a:latin typeface="Calibri"/>
                <a:cs typeface="Calibri"/>
              </a:rPr>
              <a:t>gudang </a:t>
            </a:r>
            <a:r>
              <a:rPr sz="2200" spc="-10" dirty="0">
                <a:latin typeface="Calibri"/>
                <a:cs typeface="Calibri"/>
              </a:rPr>
              <a:t>cabang cukup memeriksa kesesuaian  </a:t>
            </a:r>
            <a:r>
              <a:rPr sz="2200" spc="-5" dirty="0">
                <a:latin typeface="Calibri"/>
                <a:cs typeface="Calibri"/>
              </a:rPr>
              <a:t>nama bahan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25" dirty="0">
                <a:latin typeface="Calibri"/>
                <a:cs typeface="Calibri"/>
              </a:rPr>
              <a:t>kode </a:t>
            </a:r>
            <a:r>
              <a:rPr sz="2200" spc="-5" dirty="0">
                <a:latin typeface="Calibri"/>
                <a:cs typeface="Calibri"/>
              </a:rPr>
              <a:t>bahan (tidak </a:t>
            </a:r>
            <a:r>
              <a:rPr sz="2200" spc="-10" dirty="0">
                <a:latin typeface="Calibri"/>
                <a:cs typeface="Calibri"/>
              </a:rPr>
              <a:t>perlu pemeriksaan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lengkap).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644" y="424941"/>
            <a:ext cx="6992620" cy="10934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Calibri"/>
                <a:cs typeface="Calibri"/>
              </a:rPr>
              <a:t>7.3 </a:t>
            </a:r>
            <a:r>
              <a:rPr sz="3500" spc="-10" dirty="0">
                <a:latin typeface="Calibri"/>
                <a:cs typeface="Calibri"/>
              </a:rPr>
              <a:t>PROSEDUR PEMERIKSAAN </a:t>
            </a:r>
            <a:r>
              <a:rPr sz="3500" spc="-5" dirty="0">
                <a:latin typeface="Calibri"/>
                <a:cs typeface="Calibri"/>
              </a:rPr>
              <a:t>BAHAN  </a:t>
            </a:r>
            <a:r>
              <a:rPr sz="3500" spc="-105" dirty="0">
                <a:latin typeface="Calibri"/>
                <a:cs typeface="Calibri"/>
              </a:rPr>
              <a:t>DATANG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0CD016ED-66DD-4B9A-98C0-5B5F4795D62A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94F6FB2-4593-4E57-BD2A-DFADD92E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8E47F8C-EF5A-410C-9196-A2B47D09C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1BBEF70-7E24-4278-AD4A-61EE02CD8208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E265F160-6976-4DF5-88AA-C360D204F90F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C8FFBBBD-506F-4E22-AB1C-9192285F2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332132B3-5DA0-42DE-B2F3-7D4101BBE30C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65" y="1578549"/>
            <a:ext cx="8230234" cy="40017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sz="2000" b="1" spc="-5" dirty="0">
                <a:latin typeface="Calibri"/>
                <a:cs typeface="Calibri"/>
              </a:rPr>
              <a:t>Untuk </a:t>
            </a:r>
            <a:r>
              <a:rPr sz="2000" b="1" dirty="0">
                <a:latin typeface="Calibri"/>
                <a:cs typeface="Calibri"/>
              </a:rPr>
              <a:t>bahan </a:t>
            </a:r>
            <a:r>
              <a:rPr sz="2000" b="1" spc="-5" dirty="0">
                <a:latin typeface="Calibri"/>
                <a:cs typeface="Calibri"/>
              </a:rPr>
              <a:t>dengan kasus berikut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3695" marR="405130" indent="-341630">
              <a:spcBef>
                <a:spcPts val="30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dirty="0">
                <a:latin typeface="Calibri"/>
                <a:cs typeface="Calibri"/>
              </a:rPr>
              <a:t>Daging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mengalami perlakuan </a:t>
            </a:r>
            <a:r>
              <a:rPr sz="2000" spc="-10" dirty="0">
                <a:latin typeface="Calibri"/>
                <a:cs typeface="Calibri"/>
              </a:rPr>
              <a:t>tertentu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pemasok seperti </a:t>
            </a:r>
            <a:r>
              <a:rPr sz="2000" spc="-10" dirty="0">
                <a:latin typeface="Calibri"/>
                <a:cs typeface="Calibri"/>
              </a:rPr>
              <a:t>dipotong 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digiling </a:t>
            </a:r>
            <a:r>
              <a:rPr sz="2000" dirty="0">
                <a:latin typeface="Calibri"/>
                <a:cs typeface="Calibri"/>
              </a:rPr>
              <a:t>padahal nama bahan di </a:t>
            </a:r>
            <a:r>
              <a:rPr sz="2000" spc="-10" dirty="0">
                <a:latin typeface="Calibri"/>
                <a:cs typeface="Calibri"/>
              </a:rPr>
              <a:t>sertifikat </a:t>
            </a:r>
            <a:r>
              <a:rPr sz="2000" spc="-5" dirty="0">
                <a:latin typeface="Calibri"/>
                <a:cs typeface="Calibri"/>
              </a:rPr>
              <a:t>halal </a:t>
            </a:r>
            <a:r>
              <a:rPr sz="2000" dirty="0">
                <a:latin typeface="Calibri"/>
                <a:cs typeface="Calibri"/>
              </a:rPr>
              <a:t>adalah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daging</a:t>
            </a:r>
            <a:endParaRPr sz="2000">
              <a:latin typeface="Calibri"/>
              <a:cs typeface="Calibri"/>
            </a:endParaRPr>
          </a:p>
          <a:p>
            <a:pPr marL="353695" marR="66040" indent="-341630">
              <a:spcBef>
                <a:spcPts val="30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15" dirty="0">
                <a:latin typeface="Calibri"/>
                <a:cs typeface="Calibri"/>
              </a:rPr>
              <a:t>dikemas </a:t>
            </a:r>
            <a:r>
              <a:rPr sz="2000" dirty="0">
                <a:latin typeface="Calibri"/>
                <a:cs typeface="Calibri"/>
              </a:rPr>
              <a:t>ulang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diberi </a:t>
            </a:r>
            <a:r>
              <a:rPr sz="2000" dirty="0">
                <a:latin typeface="Calibri"/>
                <a:cs typeface="Calibri"/>
              </a:rPr>
              <a:t>label </a:t>
            </a:r>
            <a:r>
              <a:rPr sz="2000" spc="-5" dirty="0">
                <a:latin typeface="Calibri"/>
                <a:cs typeface="Calibri"/>
              </a:rPr>
              <a:t>baru oleh pemasok,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10" dirty="0">
                <a:latin typeface="Calibri"/>
                <a:cs typeface="Calibri"/>
              </a:rPr>
              <a:t>tercantum </a:t>
            </a:r>
            <a:r>
              <a:rPr sz="2000" spc="-5" dirty="0">
                <a:latin typeface="Calibri"/>
                <a:cs typeface="Calibri"/>
              </a:rPr>
              <a:t>nama </a:t>
            </a:r>
            <a:r>
              <a:rPr sz="2000" spc="-10" dirty="0">
                <a:latin typeface="Calibri"/>
                <a:cs typeface="Calibri"/>
              </a:rPr>
              <a:t>produsen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kemasan,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10" dirty="0">
                <a:latin typeface="Calibri"/>
                <a:cs typeface="Calibri"/>
              </a:rPr>
              <a:t>adanya </a:t>
            </a:r>
            <a:r>
              <a:rPr sz="2000" spc="-5" dirty="0">
                <a:latin typeface="Calibri"/>
                <a:cs typeface="Calibri"/>
              </a:rPr>
              <a:t>logo halal </a:t>
            </a:r>
            <a:r>
              <a:rPr sz="2000" dirty="0">
                <a:latin typeface="Calibri"/>
                <a:cs typeface="Calibri"/>
              </a:rPr>
              <a:t>tidak  </a:t>
            </a:r>
            <a:r>
              <a:rPr sz="2000" spc="-5" dirty="0">
                <a:latin typeface="Calibri"/>
                <a:cs typeface="Calibri"/>
              </a:rPr>
              <a:t>sesuai </a:t>
            </a:r>
            <a:r>
              <a:rPr sz="2000" spc="-10" dirty="0">
                <a:latin typeface="Calibri"/>
                <a:cs typeface="Calibri"/>
              </a:rPr>
              <a:t>dengan yang tercantum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dokumen pendukung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bahan</a:t>
            </a:r>
            <a:endParaRPr sz="2000">
              <a:latin typeface="Calibri"/>
              <a:cs typeface="Calibri"/>
            </a:endParaRPr>
          </a:p>
          <a:p>
            <a:pPr marL="640080" marR="222250" indent="-340360">
              <a:spcBef>
                <a:spcPts val="60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Pemeriksaan </a:t>
            </a:r>
            <a:r>
              <a:rPr sz="2000" spc="-5" dirty="0">
                <a:latin typeface="Calibri"/>
                <a:cs typeface="Calibri"/>
              </a:rPr>
              <a:t>nama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produsen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dapat </a:t>
            </a:r>
            <a:r>
              <a:rPr sz="2000" spc="-10" dirty="0">
                <a:latin typeface="Calibri"/>
                <a:cs typeface="Calibri"/>
              </a:rPr>
              <a:t>dilakukan </a:t>
            </a:r>
            <a:r>
              <a:rPr sz="2000" spc="-5" dirty="0">
                <a:latin typeface="Calibri"/>
                <a:cs typeface="Calibri"/>
              </a:rPr>
              <a:t>melalui  dokumen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15" dirty="0">
                <a:latin typeface="Calibri"/>
                <a:cs typeface="Calibri"/>
              </a:rPr>
              <a:t>dikeluarkan </a:t>
            </a:r>
            <a:r>
              <a:rPr sz="2000" spc="-5" dirty="0">
                <a:latin typeface="Calibri"/>
                <a:cs typeface="Calibri"/>
              </a:rPr>
              <a:t>oleh </a:t>
            </a:r>
            <a:r>
              <a:rPr sz="2000" spc="-10" dirty="0">
                <a:latin typeface="Calibri"/>
                <a:cs typeface="Calibri"/>
              </a:rPr>
              <a:t>produsen </a:t>
            </a:r>
            <a:r>
              <a:rPr sz="2000" spc="-5" dirty="0">
                <a:latin typeface="Calibri"/>
                <a:cs typeface="Calibri"/>
              </a:rPr>
              <a:t>seperti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CoA</a:t>
            </a:r>
            <a:endParaRPr sz="2000">
              <a:latin typeface="Calibri"/>
              <a:cs typeface="Calibri"/>
            </a:endParaRPr>
          </a:p>
          <a:p>
            <a:pPr marL="640080" marR="8890" indent="-340360">
              <a:spcBef>
                <a:spcPts val="50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Pemasok harus </a:t>
            </a:r>
            <a:r>
              <a:rPr sz="2000" spc="-10" dirty="0">
                <a:latin typeface="Calibri"/>
                <a:cs typeface="Calibri"/>
              </a:rPr>
              <a:t>mempunyai prosedur </a:t>
            </a:r>
            <a:r>
              <a:rPr sz="2000" spc="-5" dirty="0">
                <a:latin typeface="Calibri"/>
                <a:cs typeface="Calibri"/>
              </a:rPr>
              <a:t>tertulis untuk menjamin </a:t>
            </a:r>
            <a:r>
              <a:rPr sz="2000" spc="-15" dirty="0">
                <a:latin typeface="Calibri"/>
                <a:cs typeface="Calibri"/>
              </a:rPr>
              <a:t>fasilitasnya  </a:t>
            </a:r>
            <a:r>
              <a:rPr sz="2000" dirty="0">
                <a:latin typeface="Calibri"/>
                <a:cs typeface="Calibri"/>
              </a:rPr>
              <a:t>bebas </a:t>
            </a:r>
            <a:r>
              <a:rPr sz="2000" spc="-5" dirty="0">
                <a:latin typeface="Calibri"/>
                <a:cs typeface="Calibri"/>
              </a:rPr>
              <a:t>babi, </a:t>
            </a:r>
            <a:r>
              <a:rPr sz="2000" spc="-10" dirty="0">
                <a:latin typeface="Calibri"/>
                <a:cs typeface="Calibri"/>
              </a:rPr>
              <a:t>serta </a:t>
            </a:r>
            <a:r>
              <a:rPr sz="2000" spc="-5" dirty="0">
                <a:latin typeface="Calibri"/>
                <a:cs typeface="Calibri"/>
              </a:rPr>
              <a:t>daging dan bahan </a:t>
            </a:r>
            <a:r>
              <a:rPr sz="2000" spc="-10" dirty="0">
                <a:latin typeface="Calibri"/>
                <a:cs typeface="Calibri"/>
              </a:rPr>
              <a:t>yang dikemas </a:t>
            </a:r>
            <a:r>
              <a:rPr sz="2000" spc="-5" dirty="0">
                <a:latin typeface="Calibri"/>
                <a:cs typeface="Calibri"/>
              </a:rPr>
              <a:t>ulang </a:t>
            </a:r>
            <a:r>
              <a:rPr sz="2000" spc="-10" dirty="0">
                <a:latin typeface="Calibri"/>
                <a:cs typeface="Calibri"/>
              </a:rPr>
              <a:t>atau </a:t>
            </a:r>
            <a:r>
              <a:rPr sz="2000" spc="-5" dirty="0">
                <a:latin typeface="Calibri"/>
                <a:cs typeface="Calibri"/>
              </a:rPr>
              <a:t>diberi label  </a:t>
            </a:r>
            <a:r>
              <a:rPr sz="2000" dirty="0">
                <a:latin typeface="Calibri"/>
                <a:cs typeface="Calibri"/>
              </a:rPr>
              <a:t>baru tidak </a:t>
            </a:r>
            <a:r>
              <a:rPr sz="2000" spc="-15" dirty="0">
                <a:latin typeface="Calibri"/>
                <a:cs typeface="Calibri"/>
              </a:rPr>
              <a:t>terkena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najis</a:t>
            </a:r>
            <a:endParaRPr sz="2000">
              <a:latin typeface="Calibri"/>
              <a:cs typeface="Calibri"/>
            </a:endParaRPr>
          </a:p>
          <a:p>
            <a:pPr marL="300355">
              <a:spcBef>
                <a:spcPts val="49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Perusahaan </a:t>
            </a:r>
            <a:r>
              <a:rPr sz="2000" spc="-10" dirty="0">
                <a:latin typeface="Calibri"/>
                <a:cs typeface="Calibri"/>
              </a:rPr>
              <a:t>melakukan </a:t>
            </a:r>
            <a:r>
              <a:rPr sz="2000" dirty="0">
                <a:latin typeface="Calibri"/>
                <a:cs typeface="Calibri"/>
              </a:rPr>
              <a:t>audit </a:t>
            </a:r>
            <a:r>
              <a:rPr sz="2000" spc="-5" dirty="0">
                <a:latin typeface="Calibri"/>
                <a:cs typeface="Calibri"/>
              </a:rPr>
              <a:t>pemasok </a:t>
            </a:r>
            <a:r>
              <a:rPr sz="2000" spc="-10" dirty="0">
                <a:latin typeface="Calibri"/>
                <a:cs typeface="Calibri"/>
              </a:rPr>
              <a:t>setidaknya sekali </a:t>
            </a:r>
            <a:r>
              <a:rPr sz="2000" dirty="0">
                <a:latin typeface="Calibri"/>
                <a:cs typeface="Calibri"/>
              </a:rPr>
              <a:t>dalam dua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tahun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9844" y="232919"/>
            <a:ext cx="6992620" cy="10928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Calibri"/>
                <a:cs typeface="Calibri"/>
              </a:rPr>
              <a:t>7.3 </a:t>
            </a:r>
            <a:r>
              <a:rPr sz="3500" spc="-10" dirty="0">
                <a:latin typeface="Calibri"/>
                <a:cs typeface="Calibri"/>
              </a:rPr>
              <a:t>PROSEDUR PEMERIKSAAN </a:t>
            </a:r>
            <a:r>
              <a:rPr sz="3500" spc="-5" dirty="0">
                <a:latin typeface="Calibri"/>
                <a:cs typeface="Calibri"/>
              </a:rPr>
              <a:t>BAHAN  </a:t>
            </a:r>
            <a:r>
              <a:rPr sz="3500" spc="-110" dirty="0">
                <a:latin typeface="Calibri"/>
                <a:cs typeface="Calibri"/>
              </a:rPr>
              <a:t>DATANG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561" y="5944361"/>
            <a:ext cx="6096000" cy="36804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3355">
              <a:spcBef>
                <a:spcPts val="229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pemeriksaan bahan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datang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2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05304203-39BB-4C5F-AC9A-651B6A7CD55B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CC13A27-8E1C-4082-BFE8-83A39ACB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315D16C-993E-4EFB-8F18-D1DC76E1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4493626-2C51-4CB8-A9B3-88BD354F0BEC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5D64650D-BE6C-4650-9F40-042422A3419A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E4D496A8-B1D4-4491-88F0-5FB31903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E93FA06E-B561-4993-B13E-5E8C6144CF5F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3993" y="461517"/>
            <a:ext cx="407098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D0D0D"/>
                </a:solidFill>
                <a:latin typeface="Calibri"/>
                <a:cs typeface="Calibri"/>
              </a:rPr>
              <a:t>DEFINISI TERKAIT</a:t>
            </a:r>
            <a:r>
              <a:rPr sz="3600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D0D0D"/>
                </a:solidFill>
                <a:latin typeface="Calibri"/>
                <a:cs typeface="Calibri"/>
              </a:rPr>
              <a:t>SJH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742" y="1388111"/>
            <a:ext cx="7994650" cy="359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spcBef>
                <a:spcPts val="9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b="1" spc="-15" dirty="0">
                <a:latin typeface="Calibri"/>
                <a:cs typeface="Calibri"/>
              </a:rPr>
              <a:t>Sistem </a:t>
            </a:r>
            <a:r>
              <a:rPr sz="2200" b="1" spc="-10" dirty="0">
                <a:latin typeface="Calibri"/>
                <a:cs typeface="Calibri"/>
              </a:rPr>
              <a:t>Jaminan </a:t>
            </a:r>
            <a:r>
              <a:rPr sz="2200" b="1" spc="-5" dirty="0">
                <a:latin typeface="Calibri"/>
                <a:cs typeface="Calibri"/>
              </a:rPr>
              <a:t>Halal (SJH)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suatu </a:t>
            </a:r>
            <a:r>
              <a:rPr sz="2200" spc="-15" dirty="0">
                <a:latin typeface="Calibri"/>
                <a:cs typeface="Calibri"/>
              </a:rPr>
              <a:t>sistem </a:t>
            </a:r>
            <a:r>
              <a:rPr sz="2200" spc="-5" dirty="0">
                <a:latin typeface="Calibri"/>
                <a:cs typeface="Calibri"/>
              </a:rPr>
              <a:t>manajemen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diatur  </a:t>
            </a:r>
            <a:r>
              <a:rPr sz="2200" spc="-5" dirty="0">
                <a:latin typeface="Calibri"/>
                <a:cs typeface="Calibri"/>
              </a:rPr>
              <a:t>oleh </a:t>
            </a:r>
            <a:r>
              <a:rPr sz="2200" spc="-10" dirty="0">
                <a:latin typeface="Calibri"/>
                <a:cs typeface="Calibri"/>
              </a:rPr>
              <a:t>perusahaan untuk menghasilkan </a:t>
            </a:r>
            <a:r>
              <a:rPr sz="2200" spc="-15" dirty="0">
                <a:latin typeface="Calibri"/>
                <a:cs typeface="Calibri"/>
              </a:rPr>
              <a:t>produk </a:t>
            </a:r>
            <a:r>
              <a:rPr sz="2200" spc="-5" dirty="0">
                <a:latin typeface="Calibri"/>
                <a:cs typeface="Calibri"/>
              </a:rPr>
              <a:t>halal </a:t>
            </a:r>
            <a:r>
              <a:rPr sz="2200" spc="-15" dirty="0">
                <a:latin typeface="Calibri"/>
                <a:cs typeface="Calibri"/>
              </a:rPr>
              <a:t>secara </a:t>
            </a:r>
            <a:r>
              <a:rPr sz="2200" spc="-20" dirty="0">
                <a:latin typeface="Calibri"/>
                <a:cs typeface="Calibri"/>
              </a:rPr>
              <a:t>konsisten  </a:t>
            </a:r>
            <a:r>
              <a:rPr sz="2200" spc="-5" dirty="0">
                <a:latin typeface="Calibri"/>
                <a:cs typeface="Calibri"/>
              </a:rPr>
              <a:t>sesuai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25" dirty="0">
                <a:latin typeface="Calibri"/>
                <a:cs typeface="Calibri"/>
              </a:rPr>
              <a:t>persyaratan </a:t>
            </a:r>
            <a:r>
              <a:rPr sz="2200" spc="-5" dirty="0">
                <a:latin typeface="Calibri"/>
                <a:cs typeface="Calibri"/>
              </a:rPr>
              <a:t>LPPOM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MUI</a:t>
            </a:r>
            <a:endParaRPr sz="2200">
              <a:latin typeface="Calibri"/>
              <a:cs typeface="Calibri"/>
            </a:endParaRPr>
          </a:p>
          <a:p>
            <a:pPr marL="360045" marR="325120" indent="-347980">
              <a:spcBef>
                <a:spcPts val="12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b="1" spc="-15" dirty="0">
                <a:latin typeface="Calibri"/>
                <a:cs typeface="Calibri"/>
              </a:rPr>
              <a:t>Kriteria </a:t>
            </a:r>
            <a:r>
              <a:rPr sz="2200" b="1" spc="-10" dirty="0">
                <a:latin typeface="Calibri"/>
                <a:cs typeface="Calibri"/>
              </a:rPr>
              <a:t>SJH</a:t>
            </a:r>
            <a:r>
              <a:rPr sz="2200" spc="-10" dirty="0">
                <a:latin typeface="Calibri"/>
                <a:cs typeface="Calibri"/>
              </a:rPr>
              <a:t>: </a:t>
            </a:r>
            <a:r>
              <a:rPr sz="2200" spc="-25" dirty="0">
                <a:latin typeface="Calibri"/>
                <a:cs typeface="Calibri"/>
              </a:rPr>
              <a:t>persyaratan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harus dipenuhi perusahaan dalam  </a:t>
            </a:r>
            <a:r>
              <a:rPr sz="2200" spc="-20" dirty="0">
                <a:latin typeface="Calibri"/>
                <a:cs typeface="Calibri"/>
              </a:rPr>
              <a:t>rangka </a:t>
            </a:r>
            <a:r>
              <a:rPr sz="2200" spc="-15" dirty="0">
                <a:latin typeface="Calibri"/>
                <a:cs typeface="Calibri"/>
              </a:rPr>
              <a:t>menerapkan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SJH</a:t>
            </a:r>
            <a:endParaRPr sz="2200">
              <a:latin typeface="Calibri"/>
              <a:cs typeface="Calibri"/>
            </a:endParaRPr>
          </a:p>
          <a:p>
            <a:pPr marL="360045" marR="381635" indent="-347980">
              <a:spcBef>
                <a:spcPts val="60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b="1" spc="-10" dirty="0">
                <a:latin typeface="Calibri"/>
                <a:cs typeface="Calibri"/>
              </a:rPr>
              <a:t>Aktivitas Kritis</a:t>
            </a:r>
            <a:r>
              <a:rPr sz="2200" spc="-10" dirty="0">
                <a:latin typeface="Calibri"/>
                <a:cs typeface="Calibri"/>
              </a:rPr>
              <a:t>: aktivitas pada </a:t>
            </a:r>
            <a:r>
              <a:rPr sz="2200" spc="-20" dirty="0">
                <a:latin typeface="Calibri"/>
                <a:cs typeface="Calibri"/>
              </a:rPr>
              <a:t>rantai </a:t>
            </a:r>
            <a:r>
              <a:rPr sz="2200" spc="-15" dirty="0">
                <a:latin typeface="Calibri"/>
                <a:cs typeface="Calibri"/>
              </a:rPr>
              <a:t>proses produksi yang </a:t>
            </a:r>
            <a:r>
              <a:rPr sz="2200" spc="-10" dirty="0">
                <a:latin typeface="Calibri"/>
                <a:cs typeface="Calibri"/>
              </a:rPr>
              <a:t>dapat  mempengaruhi </a:t>
            </a:r>
            <a:r>
              <a:rPr sz="2200" spc="-15" dirty="0">
                <a:latin typeface="Calibri"/>
                <a:cs typeface="Calibri"/>
              </a:rPr>
              <a:t>status </a:t>
            </a:r>
            <a:r>
              <a:rPr sz="2200" spc="-10" dirty="0">
                <a:latin typeface="Calibri"/>
                <a:cs typeface="Calibri"/>
              </a:rPr>
              <a:t>kehalalan suatu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produk</a:t>
            </a:r>
            <a:endParaRPr sz="2200">
              <a:latin typeface="Calibri"/>
              <a:cs typeface="Calibri"/>
            </a:endParaRPr>
          </a:p>
          <a:p>
            <a:pPr marL="367665" marR="782955">
              <a:spcBef>
                <a:spcPts val="605"/>
              </a:spcBef>
            </a:pPr>
            <a:r>
              <a:rPr sz="2000" spc="-10" dirty="0">
                <a:latin typeface="Calibri"/>
                <a:cs typeface="Calibri"/>
              </a:rPr>
              <a:t>Contoh: seleksi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baru, </a:t>
            </a:r>
            <a:r>
              <a:rPr sz="2000" dirty="0">
                <a:latin typeface="Calibri"/>
                <a:cs typeface="Calibri"/>
              </a:rPr>
              <a:t>pembelian bahan, </a:t>
            </a:r>
            <a:r>
              <a:rPr sz="2000" spc="-10" dirty="0">
                <a:latin typeface="Calibri"/>
                <a:cs typeface="Calibri"/>
              </a:rPr>
              <a:t>formulasi produk,  </a:t>
            </a:r>
            <a:r>
              <a:rPr sz="2000" spc="-5" dirty="0">
                <a:latin typeface="Calibri"/>
                <a:cs typeface="Calibri"/>
              </a:rPr>
              <a:t>pemeriksaan </a:t>
            </a:r>
            <a:r>
              <a:rPr sz="2000" dirty="0">
                <a:latin typeface="Calibri"/>
                <a:cs typeface="Calibri"/>
              </a:rPr>
              <a:t>bahan </a:t>
            </a:r>
            <a:r>
              <a:rPr sz="2000" spc="-5" dirty="0">
                <a:latin typeface="Calibri"/>
                <a:cs typeface="Calibri"/>
              </a:rPr>
              <a:t>datang, </a:t>
            </a:r>
            <a:r>
              <a:rPr sz="2000" spc="-10" dirty="0">
                <a:latin typeface="Calibri"/>
                <a:cs typeface="Calibri"/>
              </a:rPr>
              <a:t>produksi, </a:t>
            </a:r>
            <a:r>
              <a:rPr sz="2000" dirty="0">
                <a:latin typeface="Calibri"/>
                <a:cs typeface="Calibri"/>
              </a:rPr>
              <a:t>pencucian </a:t>
            </a:r>
            <a:r>
              <a:rPr sz="2000" spc="-10" dirty="0">
                <a:latin typeface="Calibri"/>
                <a:cs typeface="Calibri"/>
              </a:rPr>
              <a:t>fasilitas produksi,  </a:t>
            </a:r>
            <a:r>
              <a:rPr sz="2000" spc="-5" dirty="0">
                <a:latin typeface="Calibri"/>
                <a:cs typeface="Calibri"/>
              </a:rPr>
              <a:t>penyimpanan, transportasi, pemajangan, </a:t>
            </a:r>
            <a:r>
              <a:rPr sz="2000" spc="-10" dirty="0">
                <a:latin typeface="Calibri"/>
                <a:cs typeface="Calibri"/>
              </a:rPr>
              <a:t>penyembelihan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hewan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1" y="153923"/>
            <a:ext cx="1543811" cy="11445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7692" y="705613"/>
            <a:ext cx="505968" cy="39166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8910" y="5258561"/>
            <a:ext cx="6781800" cy="788036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130935" marR="241935">
              <a:spcBef>
                <a:spcPts val="865"/>
              </a:spcBef>
            </a:pPr>
            <a:r>
              <a:rPr sz="2200" b="1" spc="-10" dirty="0">
                <a:latin typeface="Calibri"/>
                <a:cs typeface="Calibri"/>
              </a:rPr>
              <a:t>Cakupan aktivitas </a:t>
            </a:r>
            <a:r>
              <a:rPr sz="2200" b="1" spc="-5" dirty="0">
                <a:latin typeface="Calibri"/>
                <a:cs typeface="Calibri"/>
              </a:rPr>
              <a:t>kritis tidak </a:t>
            </a:r>
            <a:r>
              <a:rPr sz="2200" b="1" spc="-10" dirty="0">
                <a:latin typeface="Calibri"/>
                <a:cs typeface="Calibri"/>
              </a:rPr>
              <a:t>harus </a:t>
            </a:r>
            <a:r>
              <a:rPr sz="2200" b="1" spc="-5" dirty="0">
                <a:latin typeface="Calibri"/>
                <a:cs typeface="Calibri"/>
              </a:rPr>
              <a:t>sama </a:t>
            </a:r>
            <a:r>
              <a:rPr sz="2200" b="1" spc="-15" dirty="0">
                <a:latin typeface="Calibri"/>
                <a:cs typeface="Calibri"/>
              </a:rPr>
              <a:t>antar  </a:t>
            </a:r>
            <a:r>
              <a:rPr sz="2200" b="1" spc="-10" dirty="0">
                <a:latin typeface="Calibri"/>
                <a:cs typeface="Calibri"/>
              </a:rPr>
              <a:t>perusahaan, </a:t>
            </a:r>
            <a:r>
              <a:rPr sz="2200" b="1" spc="-20" dirty="0">
                <a:latin typeface="Calibri"/>
                <a:cs typeface="Calibri"/>
              </a:rPr>
              <a:t>tergantung </a:t>
            </a:r>
            <a:r>
              <a:rPr sz="2200" b="1" spc="-5" dirty="0">
                <a:latin typeface="Calibri"/>
                <a:cs typeface="Calibri"/>
              </a:rPr>
              <a:t>pada </a:t>
            </a:r>
            <a:r>
              <a:rPr sz="2200" b="1" spc="-10" dirty="0">
                <a:latin typeface="Calibri"/>
                <a:cs typeface="Calibri"/>
              </a:rPr>
              <a:t>proses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bisnisnya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9128" y="5379720"/>
            <a:ext cx="742187" cy="6736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5E9A8D89-5B0F-4E84-A6DC-44BA71CA639D}"/>
              </a:ext>
            </a:extLst>
          </p:cNvPr>
          <p:cNvGrpSpPr/>
          <p:nvPr/>
        </p:nvGrpSpPr>
        <p:grpSpPr>
          <a:xfrm>
            <a:off x="-144162" y="-846747"/>
            <a:ext cx="12797060" cy="7521866"/>
            <a:chOff x="-144162" y="-663866"/>
            <a:chExt cx="12797060" cy="7521866"/>
          </a:xfrm>
        </p:grpSpPr>
        <p:pic>
          <p:nvPicPr>
            <p:cNvPr id="9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D6EBE319-0AC3-4C98-A4F5-CA19BB178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0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42739AF-EFB7-4BF8-AAD2-47CD82ED9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8A686AE-A3EE-4DB0-B594-A71D775251AC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074586AB-E378-4C66-A5F7-0FDB229A02CD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3092F1-9B9F-47C0-8D4D-EF061CBA7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35A17F0D-15FB-45FA-AF3C-13AB774366A0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845" y="424942"/>
            <a:ext cx="4751705" cy="5594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latin typeface="Calibri"/>
                <a:cs typeface="Calibri"/>
              </a:rPr>
              <a:t>7.4 </a:t>
            </a:r>
            <a:r>
              <a:rPr sz="3500" spc="-10" dirty="0">
                <a:latin typeface="Calibri"/>
                <a:cs typeface="Calibri"/>
              </a:rPr>
              <a:t>PROSEDUR</a:t>
            </a:r>
            <a:r>
              <a:rPr sz="3500" spc="-6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PRODUKSI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1" y="1311910"/>
            <a:ext cx="7725409" cy="4000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Perusahaan harus </a:t>
            </a:r>
            <a:r>
              <a:rPr sz="2200" spc="-15" dirty="0">
                <a:latin typeface="Calibri"/>
                <a:cs typeface="Calibri"/>
              </a:rPr>
              <a:t>mempunyai </a:t>
            </a:r>
            <a:r>
              <a:rPr sz="2200" spc="-10" dirty="0">
                <a:latin typeface="Calibri"/>
                <a:cs typeface="Calibri"/>
              </a:rPr>
              <a:t>prosedur tertulis untuk semua  tahapan </a:t>
            </a:r>
            <a:r>
              <a:rPr sz="2200" spc="-15" dirty="0">
                <a:latin typeface="Calibri"/>
                <a:cs typeface="Calibri"/>
              </a:rPr>
              <a:t>produksi </a:t>
            </a:r>
            <a:r>
              <a:rPr sz="2200" spc="-10" dirty="0">
                <a:latin typeface="Calibri"/>
                <a:cs typeface="Calibri"/>
              </a:rPr>
              <a:t>yang menjamin </a:t>
            </a:r>
            <a:r>
              <a:rPr sz="2200" b="1" spc="-15" dirty="0">
                <a:latin typeface="Calibri"/>
                <a:cs typeface="Calibri"/>
              </a:rPr>
              <a:t>produksi </a:t>
            </a:r>
            <a:r>
              <a:rPr sz="2200" b="1" spc="-10" dirty="0">
                <a:latin typeface="Calibri"/>
                <a:cs typeface="Calibri"/>
              </a:rPr>
              <a:t>halal </a:t>
            </a:r>
            <a:r>
              <a:rPr sz="2200" spc="-20" dirty="0">
                <a:latin typeface="Calibri"/>
                <a:cs typeface="Calibri"/>
              </a:rPr>
              <a:t>hanya  </a:t>
            </a:r>
            <a:r>
              <a:rPr sz="2200" spc="-5" dirty="0">
                <a:latin typeface="Calibri"/>
                <a:cs typeface="Calibri"/>
              </a:rPr>
              <a:t>menggunakan </a:t>
            </a:r>
            <a:r>
              <a:rPr sz="2200" b="1" spc="-5" dirty="0">
                <a:latin typeface="Calibri"/>
                <a:cs typeface="Calibri"/>
              </a:rPr>
              <a:t>bahan </a:t>
            </a:r>
            <a:r>
              <a:rPr sz="2200" b="1" spc="-10" dirty="0">
                <a:latin typeface="Calibri"/>
                <a:cs typeface="Calibri"/>
              </a:rPr>
              <a:t>yang disetujui </a:t>
            </a:r>
            <a:r>
              <a:rPr sz="2200" spc="-5" dirty="0">
                <a:latin typeface="Calibri"/>
                <a:cs typeface="Calibri"/>
              </a:rPr>
              <a:t>LPPOM </a:t>
            </a:r>
            <a:r>
              <a:rPr sz="2200" spc="-10" dirty="0">
                <a:latin typeface="Calibri"/>
                <a:cs typeface="Calibri"/>
              </a:rPr>
              <a:t>MUI (</a:t>
            </a:r>
            <a:r>
              <a:rPr sz="2200" i="1" spc="-10" dirty="0">
                <a:latin typeface="Calibri"/>
                <a:cs typeface="Calibri"/>
              </a:rPr>
              <a:t>Daftar </a:t>
            </a:r>
            <a:r>
              <a:rPr sz="2200" i="1" spc="-5" dirty="0">
                <a:latin typeface="Calibri"/>
                <a:cs typeface="Calibri"/>
              </a:rPr>
              <a:t>Bahan  </a:t>
            </a:r>
            <a:r>
              <a:rPr sz="2200" i="1" spc="-10" dirty="0">
                <a:latin typeface="Calibri"/>
                <a:cs typeface="Calibri"/>
              </a:rPr>
              <a:t>Halal</a:t>
            </a:r>
            <a:r>
              <a:rPr sz="2200" spc="-10" dirty="0">
                <a:latin typeface="Calibri"/>
                <a:cs typeface="Calibri"/>
              </a:rPr>
              <a:t>) dan </a:t>
            </a:r>
            <a:r>
              <a:rPr sz="2200" spc="-15" dirty="0">
                <a:latin typeface="Calibri"/>
                <a:cs typeface="Calibri"/>
              </a:rPr>
              <a:t>dilakukan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b="1" spc="-10" dirty="0">
                <a:latin typeface="Calibri"/>
                <a:cs typeface="Calibri"/>
              </a:rPr>
              <a:t>fasilitas </a:t>
            </a:r>
            <a:r>
              <a:rPr sz="2200" b="1" spc="-15" dirty="0">
                <a:latin typeface="Calibri"/>
                <a:cs typeface="Calibri"/>
              </a:rPr>
              <a:t>produksi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memenuhi </a:t>
            </a:r>
            <a:r>
              <a:rPr sz="2200" spc="-10" dirty="0">
                <a:latin typeface="Calibri"/>
                <a:cs typeface="Calibri"/>
              </a:rPr>
              <a:t>kriteria  fasilitas</a:t>
            </a:r>
            <a:endParaRPr sz="2200">
              <a:latin typeface="Calibri"/>
              <a:cs typeface="Calibri"/>
            </a:endParaRPr>
          </a:p>
          <a:p>
            <a:pPr marL="355600" marR="495300" indent="-343535">
              <a:spcBef>
                <a:spcPts val="113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Jika produk mempunyai formula, maka </a:t>
            </a:r>
            <a:r>
              <a:rPr sz="2200" spc="-10" dirty="0">
                <a:latin typeface="Calibri"/>
                <a:cs typeface="Calibri"/>
              </a:rPr>
              <a:t>formula/resep baku  (formula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menjadi </a:t>
            </a:r>
            <a:r>
              <a:rPr sz="2200" spc="-10" dirty="0">
                <a:latin typeface="Calibri"/>
                <a:cs typeface="Calibri"/>
              </a:rPr>
              <a:t>rujukan dalam </a:t>
            </a:r>
            <a:r>
              <a:rPr sz="2200" spc="-15" dirty="0">
                <a:latin typeface="Calibri"/>
                <a:cs typeface="Calibri"/>
              </a:rPr>
              <a:t>proses produksi) </a:t>
            </a:r>
            <a:r>
              <a:rPr sz="2200" spc="-10" dirty="0">
                <a:latin typeface="Calibri"/>
                <a:cs typeface="Calibri"/>
              </a:rPr>
              <a:t>harus  </a:t>
            </a:r>
            <a:r>
              <a:rPr sz="2200" spc="-15" dirty="0">
                <a:latin typeface="Calibri"/>
                <a:cs typeface="Calibri"/>
              </a:rPr>
              <a:t>tersedia.</a:t>
            </a:r>
            <a:endParaRPr sz="2200">
              <a:latin typeface="Calibri"/>
              <a:cs typeface="Calibri"/>
            </a:endParaRPr>
          </a:p>
          <a:p>
            <a:pPr marL="355600" marR="271145" indent="-343535" algn="just">
              <a:spcBef>
                <a:spcPts val="1140"/>
              </a:spcBef>
              <a:buFont typeface="Wingdings"/>
              <a:buChar char=""/>
              <a:tabLst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Jika terdapat </a:t>
            </a:r>
            <a:r>
              <a:rPr sz="2200" spc="-5" dirty="0">
                <a:latin typeface="Calibri"/>
                <a:cs typeface="Calibri"/>
              </a:rPr>
              <a:t>penggunaan </a:t>
            </a:r>
            <a:r>
              <a:rPr sz="2200" spc="-10" dirty="0">
                <a:latin typeface="Calibri"/>
                <a:cs typeface="Calibri"/>
              </a:rPr>
              <a:t>fasilitas bersama (</a:t>
            </a:r>
            <a:r>
              <a:rPr sz="2200" i="1" spc="-10" dirty="0">
                <a:latin typeface="Calibri"/>
                <a:cs typeface="Calibri"/>
              </a:rPr>
              <a:t>sharing facility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prosedur harus </a:t>
            </a:r>
            <a:r>
              <a:rPr sz="2200" spc="-5" dirty="0">
                <a:latin typeface="Calibri"/>
                <a:cs typeface="Calibri"/>
              </a:rPr>
              <a:t>menjamin </a:t>
            </a:r>
            <a:r>
              <a:rPr sz="2200" spc="-10" dirty="0">
                <a:latin typeface="Calibri"/>
                <a:cs typeface="Calibri"/>
              </a:rPr>
              <a:t>bahan </a:t>
            </a:r>
            <a:r>
              <a:rPr sz="2200" spc="-15" dirty="0">
                <a:latin typeface="Calibri"/>
                <a:cs typeface="Calibri"/>
              </a:rPr>
              <a:t>yang digunakan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15" dirty="0">
                <a:latin typeface="Calibri"/>
                <a:cs typeface="Calibri"/>
              </a:rPr>
              <a:t>proses  produksi produk yang </a:t>
            </a:r>
            <a:r>
              <a:rPr sz="2200" spc="-5" dirty="0">
                <a:latin typeface="Calibri"/>
                <a:cs typeface="Calibri"/>
              </a:rPr>
              <a:t>tidak </a:t>
            </a:r>
            <a:r>
              <a:rPr sz="2200" spc="-10" dirty="0">
                <a:latin typeface="Calibri"/>
                <a:cs typeface="Calibri"/>
              </a:rPr>
              <a:t>disertifikasi </a:t>
            </a:r>
            <a:r>
              <a:rPr sz="2200" spc="-5" dirty="0">
                <a:latin typeface="Calibri"/>
                <a:cs typeface="Calibri"/>
              </a:rPr>
              <a:t>tidak </a:t>
            </a:r>
            <a:r>
              <a:rPr sz="2200" spc="-15" dirty="0">
                <a:latin typeface="Calibri"/>
                <a:cs typeface="Calibri"/>
              </a:rPr>
              <a:t>berasal </a:t>
            </a:r>
            <a:r>
              <a:rPr sz="2200" spc="-10" dirty="0">
                <a:latin typeface="Calibri"/>
                <a:cs typeface="Calibri"/>
              </a:rPr>
              <a:t>dari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babi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6258" y="5721858"/>
            <a:ext cx="6400800" cy="36804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82880">
              <a:spcBef>
                <a:spcPts val="229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penerapan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prosedur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produksi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2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2B0ADF38-98CF-4481-9D52-92ED1F7ECF50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F3317491-ACF0-469D-8D3A-FC19F3C11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8FA5C10-029A-40B4-A0DF-A00B7ABE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90F38E8-895C-484F-B760-67E56BD07473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BBE168A-ED4B-4BF2-B0C9-9E0B4C440A0E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208EDD1B-1C9B-4FA1-81A6-E84571C19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721ED490-236B-4446-9577-7B555AF16E9D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41" y="1388110"/>
            <a:ext cx="7928609" cy="3506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275" indent="-343535"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Perusahaan </a:t>
            </a:r>
            <a:r>
              <a:rPr sz="2200" b="1" spc="-10" dirty="0">
                <a:latin typeface="Calibri"/>
                <a:cs typeface="Calibri"/>
              </a:rPr>
              <a:t>harus </a:t>
            </a:r>
            <a:r>
              <a:rPr sz="2200" spc="-15" dirty="0">
                <a:latin typeface="Calibri"/>
                <a:cs typeface="Calibri"/>
              </a:rPr>
              <a:t>mempunyai </a:t>
            </a:r>
            <a:r>
              <a:rPr sz="2200" spc="-10" dirty="0">
                <a:latin typeface="Calibri"/>
                <a:cs typeface="Calibri"/>
              </a:rPr>
              <a:t>prosedur tertulis pencucian fasilitas  </a:t>
            </a:r>
            <a:r>
              <a:rPr sz="2200" spc="-15" dirty="0">
                <a:latin typeface="Calibri"/>
                <a:cs typeface="Calibri"/>
              </a:rPr>
              <a:t>produksi </a:t>
            </a:r>
            <a:r>
              <a:rPr sz="2200" spc="-10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menjamin </a:t>
            </a:r>
            <a:r>
              <a:rPr sz="2200" spc="-10" dirty="0">
                <a:latin typeface="Calibri"/>
                <a:cs typeface="Calibri"/>
              </a:rPr>
              <a:t>pencucian fasilitas </a:t>
            </a:r>
            <a:r>
              <a:rPr sz="2200" spc="-15" dirty="0">
                <a:latin typeface="Calibri"/>
                <a:cs typeface="Calibri"/>
              </a:rPr>
              <a:t>produksi </a:t>
            </a:r>
            <a:r>
              <a:rPr sz="2200" spc="-10" dirty="0">
                <a:latin typeface="Calibri"/>
                <a:cs typeface="Calibri"/>
              </a:rPr>
              <a:t>yang </a:t>
            </a:r>
            <a:r>
              <a:rPr sz="2200" spc="-25" dirty="0">
                <a:latin typeface="Calibri"/>
                <a:cs typeface="Calibri"/>
              </a:rPr>
              <a:t>kontak  </a:t>
            </a:r>
            <a:r>
              <a:rPr sz="2200" spc="-5" dirty="0">
                <a:latin typeface="Calibri"/>
                <a:cs typeface="Calibri"/>
              </a:rPr>
              <a:t>langsung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10" dirty="0">
                <a:latin typeface="Calibri"/>
                <a:cs typeface="Calibri"/>
              </a:rPr>
              <a:t>bahan </a:t>
            </a:r>
            <a:r>
              <a:rPr sz="2200" spc="-15" dirty="0">
                <a:latin typeface="Calibri"/>
                <a:cs typeface="Calibri"/>
              </a:rPr>
              <a:t>atau produk </a:t>
            </a:r>
            <a:r>
              <a:rPr sz="2200" spc="-5" dirty="0">
                <a:latin typeface="Calibri"/>
                <a:cs typeface="Calibri"/>
              </a:rPr>
              <a:t>adalah </a:t>
            </a:r>
            <a:r>
              <a:rPr sz="2200" spc="-10" dirty="0">
                <a:latin typeface="Calibri"/>
                <a:cs typeface="Calibri"/>
              </a:rPr>
              <a:t>bebas dari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najis.</a:t>
            </a:r>
            <a:endParaRPr sz="2200">
              <a:latin typeface="Calibri"/>
              <a:cs typeface="Calibri"/>
            </a:endParaRPr>
          </a:p>
          <a:p>
            <a:pPr marL="355600" marR="5080" indent="-1905">
              <a:spcBef>
                <a:spcPts val="815"/>
              </a:spcBef>
            </a:pPr>
            <a:r>
              <a:rPr sz="2000" i="1" spc="-40" dirty="0">
                <a:latin typeface="Calibri"/>
                <a:cs typeface="Calibri"/>
              </a:rPr>
              <a:t>Yang </a:t>
            </a:r>
            <a:r>
              <a:rPr sz="2000" i="1" spc="-10" dirty="0">
                <a:latin typeface="Calibri"/>
                <a:cs typeface="Calibri"/>
              </a:rPr>
              <a:t>dimaksud </a:t>
            </a:r>
            <a:r>
              <a:rPr sz="2000" i="1" dirty="0">
                <a:latin typeface="Calibri"/>
                <a:cs typeface="Calibri"/>
              </a:rPr>
              <a:t>dengan </a:t>
            </a:r>
            <a:r>
              <a:rPr sz="2000" i="1" spc="-5" dirty="0">
                <a:latin typeface="Calibri"/>
                <a:cs typeface="Calibri"/>
              </a:rPr>
              <a:t>najis di </a:t>
            </a:r>
            <a:r>
              <a:rPr sz="2000" i="1" spc="-10" dirty="0">
                <a:latin typeface="Calibri"/>
                <a:cs typeface="Calibri"/>
              </a:rPr>
              <a:t>atas </a:t>
            </a:r>
            <a:r>
              <a:rPr sz="2000" i="1" spc="-5" dirty="0">
                <a:latin typeface="Calibri"/>
                <a:cs typeface="Calibri"/>
              </a:rPr>
              <a:t>adalah najis mutawassithah (najis  sedang), </a:t>
            </a:r>
            <a:r>
              <a:rPr sz="2000" i="1" spc="-15" dirty="0">
                <a:latin typeface="Calibri"/>
                <a:cs typeface="Calibri"/>
              </a:rPr>
              <a:t>contoh </a:t>
            </a:r>
            <a:r>
              <a:rPr sz="2000" i="1" spc="-5" dirty="0">
                <a:latin typeface="Calibri"/>
                <a:cs typeface="Calibri"/>
              </a:rPr>
              <a:t>daging hewan halal yang </a:t>
            </a:r>
            <a:r>
              <a:rPr sz="2000" i="1" spc="-10" dirty="0">
                <a:latin typeface="Calibri"/>
                <a:cs typeface="Calibri"/>
              </a:rPr>
              <a:t>penyembelihannya </a:t>
            </a:r>
            <a:r>
              <a:rPr sz="2000" i="1" dirty="0">
                <a:latin typeface="Calibri"/>
                <a:cs typeface="Calibri"/>
              </a:rPr>
              <a:t>tidak </a:t>
            </a:r>
            <a:r>
              <a:rPr sz="2000" i="1" spc="-5" dirty="0">
                <a:latin typeface="Calibri"/>
                <a:cs typeface="Calibri"/>
              </a:rPr>
              <a:t>sesuai  </a:t>
            </a:r>
            <a:r>
              <a:rPr sz="2000" i="1" spc="-10" dirty="0">
                <a:latin typeface="Calibri"/>
                <a:cs typeface="Calibri"/>
              </a:rPr>
              <a:t>syariat </a:t>
            </a:r>
            <a:r>
              <a:rPr sz="2000" i="1" spc="-5" dirty="0">
                <a:latin typeface="Calibri"/>
                <a:cs typeface="Calibri"/>
              </a:rPr>
              <a:t>Islam, </a:t>
            </a:r>
            <a:r>
              <a:rPr sz="2000" i="1" spc="-25" dirty="0">
                <a:latin typeface="Calibri"/>
                <a:cs typeface="Calibri"/>
              </a:rPr>
              <a:t>khamr, </a:t>
            </a:r>
            <a:r>
              <a:rPr sz="2000" i="1" spc="-15" dirty="0">
                <a:latin typeface="Calibri"/>
                <a:cs typeface="Calibri"/>
              </a:rPr>
              <a:t>kotoran </a:t>
            </a:r>
            <a:r>
              <a:rPr sz="2000" i="1" spc="-5" dirty="0">
                <a:latin typeface="Calibri"/>
                <a:cs typeface="Calibri"/>
              </a:rPr>
              <a:t>hewan.</a:t>
            </a:r>
            <a:endParaRPr sz="2000">
              <a:latin typeface="Calibri"/>
              <a:cs typeface="Calibri"/>
            </a:endParaRPr>
          </a:p>
          <a:p>
            <a:pPr marL="355600" marR="305435" indent="-343535">
              <a:spcBef>
                <a:spcPts val="91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Bahan </a:t>
            </a:r>
            <a:r>
              <a:rPr sz="2200" spc="-10" dirty="0">
                <a:latin typeface="Calibri"/>
                <a:cs typeface="Calibri"/>
              </a:rPr>
              <a:t>pembantu </a:t>
            </a:r>
            <a:r>
              <a:rPr sz="2200" spc="-15" dirty="0">
                <a:latin typeface="Calibri"/>
                <a:cs typeface="Calibri"/>
              </a:rPr>
              <a:t>yang digunakan </a:t>
            </a:r>
            <a:r>
              <a:rPr sz="2200" spc="-10" dirty="0">
                <a:latin typeface="Calibri"/>
                <a:cs typeface="Calibri"/>
              </a:rPr>
              <a:t>dalam pencucian fasilitas  (</a:t>
            </a:r>
            <a:r>
              <a:rPr sz="2200" i="1" spc="-10" dirty="0">
                <a:latin typeface="Calibri"/>
                <a:cs typeface="Calibri"/>
              </a:rPr>
              <a:t>cleaning agent, sanitizer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spc="-5" dirty="0">
                <a:latin typeface="Calibri"/>
                <a:cs typeface="Calibri"/>
              </a:rPr>
              <a:t>tidak boleh </a:t>
            </a:r>
            <a:r>
              <a:rPr sz="2200" spc="-10" dirty="0">
                <a:latin typeface="Calibri"/>
                <a:cs typeface="Calibri"/>
              </a:rPr>
              <a:t>berasal dari bahan </a:t>
            </a:r>
            <a:r>
              <a:rPr sz="2200" spc="-15" dirty="0">
                <a:latin typeface="Calibri"/>
                <a:cs typeface="Calibri"/>
              </a:rPr>
              <a:t>haram  atau </a:t>
            </a:r>
            <a:r>
              <a:rPr sz="2200" spc="-5" dirty="0">
                <a:latin typeface="Calibri"/>
                <a:cs typeface="Calibri"/>
              </a:rPr>
              <a:t>najis. </a:t>
            </a:r>
            <a:r>
              <a:rPr sz="2200" spc="-10" dirty="0">
                <a:latin typeface="Calibri"/>
                <a:cs typeface="Calibri"/>
              </a:rPr>
              <a:t>Hal </a:t>
            </a:r>
            <a:r>
              <a:rPr sz="2200" spc="-5" dirty="0">
                <a:latin typeface="Calibri"/>
                <a:cs typeface="Calibri"/>
              </a:rPr>
              <a:t>ini </a:t>
            </a:r>
            <a:r>
              <a:rPr sz="2200" spc="-10" dirty="0">
                <a:latin typeface="Calibri"/>
                <a:cs typeface="Calibri"/>
              </a:rPr>
              <a:t>dapat </a:t>
            </a:r>
            <a:r>
              <a:rPr sz="2200" spc="-15" dirty="0">
                <a:latin typeface="Calibri"/>
                <a:cs typeface="Calibri"/>
              </a:rPr>
              <a:t>dibuktikan dengan </a:t>
            </a:r>
            <a:r>
              <a:rPr sz="2200" spc="-10" dirty="0">
                <a:latin typeface="Calibri"/>
                <a:cs typeface="Calibri"/>
              </a:rPr>
              <a:t>dokumen </a:t>
            </a:r>
            <a:r>
              <a:rPr sz="2200" spc="-15" dirty="0">
                <a:latin typeface="Calibri"/>
                <a:cs typeface="Calibri"/>
              </a:rPr>
              <a:t>pendukung  </a:t>
            </a:r>
            <a:r>
              <a:rPr sz="2200" spc="-10" dirty="0">
                <a:latin typeface="Calibri"/>
                <a:cs typeface="Calibri"/>
              </a:rPr>
              <a:t>yang berupa spesifikasi </a:t>
            </a:r>
            <a:r>
              <a:rPr sz="2200" spc="-5" dirty="0">
                <a:latin typeface="Calibri"/>
                <a:cs typeface="Calibri"/>
              </a:rPr>
              <a:t>bahan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10" dirty="0">
                <a:latin typeface="Calibri"/>
                <a:cs typeface="Calibri"/>
              </a:rPr>
              <a:t>dokumen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lainnya.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474" y="326390"/>
            <a:ext cx="6664959" cy="10617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Calibri"/>
                <a:cs typeface="Calibri"/>
              </a:rPr>
              <a:t>7.5 </a:t>
            </a:r>
            <a:r>
              <a:rPr sz="3400" spc="-15" dirty="0">
                <a:latin typeface="Calibri"/>
                <a:cs typeface="Calibri"/>
              </a:rPr>
              <a:t>PROSEDUR </a:t>
            </a:r>
            <a:r>
              <a:rPr sz="3400" spc="-10" dirty="0">
                <a:latin typeface="Calibri"/>
                <a:cs typeface="Calibri"/>
              </a:rPr>
              <a:t>PENCUCIAN </a:t>
            </a:r>
            <a:r>
              <a:rPr sz="3400" spc="-55" dirty="0">
                <a:latin typeface="Calibri"/>
                <a:cs typeface="Calibri"/>
              </a:rPr>
              <a:t>FASILITAS  </a:t>
            </a:r>
            <a:r>
              <a:rPr sz="3400" spc="-15" dirty="0">
                <a:latin typeface="Calibri"/>
                <a:cs typeface="Calibri"/>
              </a:rPr>
              <a:t>PRODUKSI</a:t>
            </a:r>
            <a:endParaRPr sz="3400" dirty="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BCC01E6E-60FD-4842-BB56-BFA8E48625E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C350A4C-E918-4478-97CD-7CCBBB38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5A6D9DA-4E11-4B24-99AA-90F310A92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A9B467D-3CC3-4890-A74E-F3520374FFF2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171A9C4F-D948-4A30-9B22-8FCCFA3C60D4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FB6DE8EE-04AF-4F17-B670-E72334D7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382A39B0-78D8-4285-8A9C-069E9EF056F6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1617930"/>
            <a:ext cx="8204200" cy="340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Pencucian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air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5" dirty="0">
                <a:latin typeface="Calibri"/>
                <a:cs typeface="Calibri"/>
              </a:rPr>
              <a:t>non air </a:t>
            </a:r>
            <a:r>
              <a:rPr sz="2200" spc="-10" dirty="0">
                <a:latin typeface="Calibri"/>
                <a:cs typeface="Calibri"/>
              </a:rPr>
              <a:t>(dekstrin, </a:t>
            </a:r>
            <a:r>
              <a:rPr sz="2200" spc="-5" dirty="0">
                <a:latin typeface="Calibri"/>
                <a:cs typeface="Calibri"/>
              </a:rPr>
              <a:t>susu skim, </a:t>
            </a:r>
            <a:r>
              <a:rPr sz="2200" spc="-15" dirty="0">
                <a:latin typeface="Calibri"/>
                <a:cs typeface="Calibri"/>
              </a:rPr>
              <a:t>minyak, </a:t>
            </a:r>
            <a:r>
              <a:rPr sz="2200" spc="-5" dirty="0">
                <a:latin typeface="Calibri"/>
                <a:cs typeface="Calibri"/>
              </a:rPr>
              <a:t>lap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basah,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635"/>
              </a:lnSpc>
            </a:pPr>
            <a:r>
              <a:rPr sz="2200" spc="-15" dirty="0">
                <a:latin typeface="Calibri"/>
                <a:cs typeface="Calibri"/>
              </a:rPr>
              <a:t>disikat, </a:t>
            </a:r>
            <a:r>
              <a:rPr sz="2200" spc="-20" dirty="0">
                <a:latin typeface="Calibri"/>
                <a:cs typeface="Calibri"/>
              </a:rPr>
              <a:t>atau </a:t>
            </a:r>
            <a:r>
              <a:rPr sz="2200" spc="-10" dirty="0">
                <a:latin typeface="Calibri"/>
                <a:cs typeface="Calibri"/>
              </a:rPr>
              <a:t>disemprot dengan </a:t>
            </a:r>
            <a:r>
              <a:rPr sz="2200" spc="-15" dirty="0">
                <a:latin typeface="Calibri"/>
                <a:cs typeface="Calibri"/>
              </a:rPr>
              <a:t>udara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bertekanan)</a:t>
            </a:r>
            <a:endParaRPr sz="2200">
              <a:latin typeface="Calibri"/>
              <a:cs typeface="Calibri"/>
            </a:endParaRPr>
          </a:p>
          <a:p>
            <a:pPr marL="355600" indent="-342900"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Pencucian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5" dirty="0">
                <a:latin typeface="Calibri"/>
                <a:cs typeface="Calibri"/>
              </a:rPr>
              <a:t>bahan non air </a:t>
            </a:r>
            <a:r>
              <a:rPr sz="2200" spc="-10" dirty="0">
                <a:latin typeface="Calibri"/>
                <a:cs typeface="Calibri"/>
              </a:rPr>
              <a:t>diperbolehkan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jika:</a:t>
            </a:r>
            <a:endParaRPr sz="2200">
              <a:latin typeface="Calibri"/>
              <a:cs typeface="Calibri"/>
            </a:endParaRPr>
          </a:p>
          <a:p>
            <a:pPr marL="695325" lvl="1" indent="-342265">
              <a:spcBef>
                <a:spcPts val="810"/>
              </a:spcBef>
              <a:buAutoNum type="arabicPeriod"/>
              <a:tabLst>
                <a:tab pos="695325" algn="l"/>
                <a:tab pos="695960" algn="l"/>
              </a:tabLst>
            </a:pPr>
            <a:r>
              <a:rPr sz="2000" spc="-5" dirty="0">
                <a:latin typeface="Calibri"/>
                <a:cs typeface="Calibri"/>
              </a:rPr>
              <a:t>Pencucian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air </a:t>
            </a:r>
            <a:r>
              <a:rPr sz="2000" spc="-5" dirty="0">
                <a:latin typeface="Calibri"/>
                <a:cs typeface="Calibri"/>
              </a:rPr>
              <a:t>dapat </a:t>
            </a:r>
            <a:r>
              <a:rPr sz="2000" spc="-10" dirty="0">
                <a:latin typeface="Calibri"/>
                <a:cs typeface="Calibri"/>
              </a:rPr>
              <a:t>menyebabkan kerusakan fasilitas,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produk</a:t>
            </a:r>
            <a:endParaRPr sz="2000">
              <a:latin typeface="Calibri"/>
              <a:cs typeface="Calibri"/>
            </a:endParaRPr>
          </a:p>
          <a:p>
            <a:pPr marL="695325"/>
            <a:r>
              <a:rPr sz="2000" spc="-10" dirty="0">
                <a:latin typeface="Calibri"/>
                <a:cs typeface="Calibri"/>
              </a:rPr>
              <a:t>atau </a:t>
            </a:r>
            <a:r>
              <a:rPr sz="2000" spc="-15" dirty="0">
                <a:latin typeface="Calibri"/>
                <a:cs typeface="Calibri"/>
              </a:rPr>
              <a:t>kesulitan </a:t>
            </a:r>
            <a:r>
              <a:rPr sz="2000" spc="-5" dirty="0">
                <a:latin typeface="Calibri"/>
                <a:cs typeface="Calibri"/>
              </a:rPr>
              <a:t>teknis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lain.</a:t>
            </a:r>
            <a:endParaRPr sz="2000">
              <a:latin typeface="Calibri"/>
              <a:cs typeface="Calibri"/>
            </a:endParaRPr>
          </a:p>
          <a:p>
            <a:pPr marL="695325" lvl="1" indent="-342265">
              <a:spcBef>
                <a:spcPts val="805"/>
              </a:spcBef>
              <a:buAutoNum type="arabicPeriod" startAt="2"/>
              <a:tabLst>
                <a:tab pos="695325" algn="l"/>
                <a:tab pos="695960" algn="l"/>
              </a:tabLst>
            </a:pPr>
            <a:r>
              <a:rPr sz="2000" spc="-10" dirty="0">
                <a:latin typeface="Calibri"/>
                <a:cs typeface="Calibri"/>
              </a:rPr>
              <a:t>Fasilitas terbuat </a:t>
            </a:r>
            <a:r>
              <a:rPr sz="2000" dirty="0">
                <a:latin typeface="Calibri"/>
                <a:cs typeface="Calibri"/>
              </a:rPr>
              <a:t>dari bahan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tidak </a:t>
            </a:r>
            <a:r>
              <a:rPr sz="2000" spc="-15" dirty="0">
                <a:latin typeface="Calibri"/>
                <a:cs typeface="Calibri"/>
              </a:rPr>
              <a:t>menyerap </a:t>
            </a:r>
            <a:r>
              <a:rPr sz="2000" spc="-5" dirty="0">
                <a:latin typeface="Calibri"/>
                <a:cs typeface="Calibri"/>
              </a:rPr>
              <a:t>najis </a:t>
            </a:r>
            <a:r>
              <a:rPr sz="2000" spc="-15" dirty="0">
                <a:latin typeface="Calibri"/>
                <a:cs typeface="Calibri"/>
              </a:rPr>
              <a:t>atau bersifat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inert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99"/>
              </a:lnSpc>
              <a:spcBef>
                <a:spcPts val="11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Proses pencucian </a:t>
            </a:r>
            <a:r>
              <a:rPr sz="2200" spc="-5" dirty="0">
                <a:latin typeface="Calibri"/>
                <a:cs typeface="Calibri"/>
              </a:rPr>
              <a:t>harus </a:t>
            </a:r>
            <a:r>
              <a:rPr sz="2200" spc="-10" dirty="0">
                <a:latin typeface="Calibri"/>
                <a:cs typeface="Calibri"/>
              </a:rPr>
              <a:t>diverifikasi untuk membuktikan </a:t>
            </a:r>
            <a:r>
              <a:rPr sz="2200" spc="-15" dirty="0">
                <a:latin typeface="Calibri"/>
                <a:cs typeface="Calibri"/>
              </a:rPr>
              <a:t>hilangnya  </a:t>
            </a:r>
            <a:r>
              <a:rPr sz="2200" spc="-5" dirty="0">
                <a:latin typeface="Calibri"/>
                <a:cs typeface="Calibri"/>
              </a:rPr>
              <a:t>warna, bau dan </a:t>
            </a:r>
            <a:r>
              <a:rPr sz="2200" spc="-15" dirty="0">
                <a:latin typeface="Calibri"/>
                <a:cs typeface="Calibri"/>
              </a:rPr>
              <a:t>rasa </a:t>
            </a:r>
            <a:r>
              <a:rPr sz="2200" spc="-5" dirty="0">
                <a:latin typeface="Calibri"/>
                <a:cs typeface="Calibri"/>
              </a:rPr>
              <a:t>dari </a:t>
            </a:r>
            <a:r>
              <a:rPr sz="2200" spc="-10" dirty="0">
                <a:latin typeface="Calibri"/>
                <a:cs typeface="Calibri"/>
              </a:rPr>
              <a:t>pengotor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cara </a:t>
            </a:r>
            <a:r>
              <a:rPr sz="2200" spc="-10" dirty="0">
                <a:latin typeface="Calibri"/>
                <a:cs typeface="Calibri"/>
              </a:rPr>
              <a:t>verifikasi dapat </a:t>
            </a:r>
            <a:r>
              <a:rPr sz="2200" spc="-15" dirty="0">
                <a:latin typeface="Calibri"/>
                <a:cs typeface="Calibri"/>
              </a:rPr>
              <a:t>ditentukan  </a:t>
            </a:r>
            <a:r>
              <a:rPr sz="2200" spc="-10" dirty="0">
                <a:latin typeface="Calibri"/>
                <a:cs typeface="Calibri"/>
              </a:rPr>
              <a:t>sendiri oleh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perusahaan.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561" y="5590794"/>
            <a:ext cx="6553200" cy="36740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72085">
              <a:spcBef>
                <a:spcPts val="22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penerapan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prosedur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pencucian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4467" y="478765"/>
            <a:ext cx="6664959" cy="10617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Calibri"/>
                <a:cs typeface="Calibri"/>
              </a:rPr>
              <a:t>7.5 </a:t>
            </a:r>
            <a:r>
              <a:rPr sz="3400" spc="-15" dirty="0">
                <a:latin typeface="Calibri"/>
                <a:cs typeface="Calibri"/>
              </a:rPr>
              <a:t>PROSEDUR </a:t>
            </a:r>
            <a:r>
              <a:rPr sz="3400" spc="-10" dirty="0">
                <a:latin typeface="Calibri"/>
                <a:cs typeface="Calibri"/>
              </a:rPr>
              <a:t>PENCUCIAN </a:t>
            </a:r>
            <a:r>
              <a:rPr sz="3400" spc="-55" dirty="0">
                <a:latin typeface="Calibri"/>
                <a:cs typeface="Calibri"/>
              </a:rPr>
              <a:t>FASILITAS  </a:t>
            </a:r>
            <a:r>
              <a:rPr sz="3400" spc="-15" dirty="0">
                <a:latin typeface="Calibri"/>
                <a:cs typeface="Calibri"/>
              </a:rPr>
              <a:t>PRODUKSI</a:t>
            </a:r>
            <a:endParaRPr sz="3400" dirty="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F1AEDCAE-1E43-42B0-8F91-2FD64D822476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9BC8BEC-C9BC-43A1-BEE9-305BCF79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4BB458C-9E53-434A-AE9C-5A9273FBE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9491C11-60C2-4863-8332-84EA185FC54A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153AC549-AFF5-4EE9-9A55-44EFC566E24A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EC7EB993-5B8A-43CC-8599-4E38FA20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5516BBFC-3894-4EB9-8D26-C07FCBD98F40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974158" y="1950988"/>
            <a:ext cx="10515600" cy="4082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60680" algn="l"/>
                <a:tab pos="361315" algn="l"/>
              </a:tabLst>
            </a:pPr>
            <a:r>
              <a:rPr spc="-10" dirty="0"/>
              <a:t>Perusahaan harus mempunyai prosedur tertulis penyimpanan dan  penanganan bahan/produk </a:t>
            </a:r>
            <a:r>
              <a:rPr spc="-15" dirty="0"/>
              <a:t>yang </a:t>
            </a:r>
            <a:r>
              <a:rPr spc="-5" dirty="0"/>
              <a:t>menjamin </a:t>
            </a:r>
            <a:r>
              <a:rPr spc="-10" dirty="0"/>
              <a:t>bahan dan </a:t>
            </a:r>
            <a:r>
              <a:rPr spc="-15" dirty="0"/>
              <a:t>produk </a:t>
            </a:r>
            <a:r>
              <a:rPr spc="-5" dirty="0"/>
              <a:t>tidak  </a:t>
            </a:r>
            <a:r>
              <a:rPr spc="-15" dirty="0"/>
              <a:t>terkontaminasi </a:t>
            </a:r>
            <a:r>
              <a:rPr spc="-5" dirty="0"/>
              <a:t>oleh bahan </a:t>
            </a:r>
            <a:r>
              <a:rPr spc="-10" dirty="0"/>
              <a:t>haram/najis </a:t>
            </a:r>
            <a:r>
              <a:rPr spc="-5" dirty="0"/>
              <a:t>selama </a:t>
            </a:r>
            <a:r>
              <a:rPr spc="-10" dirty="0"/>
              <a:t>disimpan </a:t>
            </a:r>
            <a:r>
              <a:rPr spc="-5" dirty="0"/>
              <a:t>dan</a:t>
            </a:r>
            <a:r>
              <a:rPr spc="65" dirty="0"/>
              <a:t> </a:t>
            </a:r>
            <a:r>
              <a:rPr spc="-15" dirty="0"/>
              <a:t>ditangani</a:t>
            </a:r>
          </a:p>
          <a:p>
            <a:pPr marL="361315" marR="1007744" indent="-1905">
              <a:lnSpc>
                <a:spcPct val="100000"/>
              </a:lnSpc>
              <a:spcBef>
                <a:spcPts val="610"/>
              </a:spcBef>
            </a:pPr>
            <a:r>
              <a:rPr sz="2000" i="1" spc="-10" dirty="0">
                <a:latin typeface="Calibri"/>
                <a:cs typeface="Calibri"/>
              </a:rPr>
              <a:t>Penyimpanan </a:t>
            </a:r>
            <a:r>
              <a:rPr sz="2000" i="1" dirty="0">
                <a:latin typeface="Calibri"/>
                <a:cs typeface="Calibri"/>
              </a:rPr>
              <a:t>: </a:t>
            </a:r>
            <a:r>
              <a:rPr sz="2000" i="1" spc="-10" dirty="0">
                <a:latin typeface="Calibri"/>
                <a:cs typeface="Calibri"/>
              </a:rPr>
              <a:t>penyimpanan </a:t>
            </a:r>
            <a:r>
              <a:rPr sz="2000" i="1" dirty="0">
                <a:latin typeface="Calibri"/>
                <a:cs typeface="Calibri"/>
              </a:rPr>
              <a:t>bahan </a:t>
            </a:r>
            <a:r>
              <a:rPr sz="2000" i="1" spc="-5" dirty="0">
                <a:latin typeface="Calibri"/>
                <a:cs typeface="Calibri"/>
              </a:rPr>
              <a:t>dan produk di </a:t>
            </a:r>
            <a:r>
              <a:rPr sz="2000" i="1" spc="-10" dirty="0">
                <a:latin typeface="Calibri"/>
                <a:cs typeface="Calibri"/>
              </a:rPr>
              <a:t>fasilitas </a:t>
            </a:r>
            <a:r>
              <a:rPr sz="2000" i="1" spc="-5" dirty="0">
                <a:latin typeface="Calibri"/>
                <a:cs typeface="Calibri"/>
              </a:rPr>
              <a:t>produksi,  termasuk </a:t>
            </a:r>
            <a:r>
              <a:rPr sz="2000" i="1" spc="-10" dirty="0">
                <a:latin typeface="Calibri"/>
                <a:cs typeface="Calibri"/>
              </a:rPr>
              <a:t>penyimpanan </a:t>
            </a:r>
            <a:r>
              <a:rPr sz="2000" i="1" spc="-5" dirty="0">
                <a:latin typeface="Calibri"/>
                <a:cs typeface="Calibri"/>
              </a:rPr>
              <a:t>di gudang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antara.</a:t>
            </a:r>
            <a:endParaRPr sz="2000" dirty="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spcBef>
                <a:spcPts val="600"/>
              </a:spcBef>
            </a:pPr>
            <a:r>
              <a:rPr sz="2000" i="1" spc="-10" dirty="0">
                <a:latin typeface="Calibri"/>
                <a:cs typeface="Calibri"/>
              </a:rPr>
              <a:t>Penyimpanan </a:t>
            </a:r>
            <a:r>
              <a:rPr sz="2000" i="1" dirty="0">
                <a:latin typeface="Calibri"/>
                <a:cs typeface="Calibri"/>
              </a:rPr>
              <a:t>bahan/produk dapat </a:t>
            </a:r>
            <a:r>
              <a:rPr sz="2000" i="1" spc="-15" dirty="0">
                <a:latin typeface="Calibri"/>
                <a:cs typeface="Calibri"/>
              </a:rPr>
              <a:t>dilakukan </a:t>
            </a:r>
            <a:r>
              <a:rPr sz="2000" b="1" i="1" dirty="0">
                <a:latin typeface="Calibri"/>
                <a:cs typeface="Calibri"/>
              </a:rPr>
              <a:t>di </a:t>
            </a:r>
            <a:r>
              <a:rPr sz="2000" b="1" i="1" spc="-10" dirty="0">
                <a:latin typeface="Calibri"/>
                <a:cs typeface="Calibri"/>
              </a:rPr>
              <a:t>lokasi </a:t>
            </a:r>
            <a:r>
              <a:rPr sz="2000" b="1" i="1" dirty="0">
                <a:latin typeface="Calibri"/>
                <a:cs typeface="Calibri"/>
              </a:rPr>
              <a:t>yang </a:t>
            </a:r>
            <a:r>
              <a:rPr sz="2000" b="1" i="1" spc="-5" dirty="0">
                <a:latin typeface="Calibri"/>
                <a:cs typeface="Calibri"/>
              </a:rPr>
              <a:t>sama</a:t>
            </a:r>
            <a:r>
              <a:rPr sz="2000" b="1" i="1" spc="-2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dengan</a:t>
            </a:r>
            <a:endParaRPr sz="2000" dirty="0">
              <a:latin typeface="Calibri"/>
              <a:cs typeface="Calibri"/>
            </a:endParaRPr>
          </a:p>
          <a:p>
            <a:pPr marL="361315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bahan/produk yang haram/najis selama </a:t>
            </a:r>
            <a:r>
              <a:rPr sz="2000" i="1" dirty="0">
                <a:latin typeface="Calibri"/>
                <a:cs typeface="Calibri"/>
              </a:rPr>
              <a:t>tidak </a:t>
            </a:r>
            <a:r>
              <a:rPr sz="2000" i="1" spc="-5" dirty="0">
                <a:latin typeface="Calibri"/>
                <a:cs typeface="Calibri"/>
              </a:rPr>
              <a:t>terjadi </a:t>
            </a:r>
            <a:r>
              <a:rPr sz="2000" i="1" spc="-15" dirty="0">
                <a:latin typeface="Calibri"/>
                <a:cs typeface="Calibri"/>
              </a:rPr>
              <a:t>kotaminasi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silang</a:t>
            </a:r>
            <a:endParaRPr sz="2000" dirty="0">
              <a:latin typeface="Calibri"/>
              <a:cs typeface="Calibri"/>
            </a:endParaRPr>
          </a:p>
          <a:p>
            <a:pPr marL="361315" marR="182245" indent="-1905">
              <a:lnSpc>
                <a:spcPct val="100000"/>
              </a:lnSpc>
              <a:spcBef>
                <a:spcPts val="600"/>
              </a:spcBef>
            </a:pPr>
            <a:r>
              <a:rPr sz="2000" i="1" spc="-5" dirty="0">
                <a:latin typeface="Calibri"/>
                <a:cs typeface="Calibri"/>
              </a:rPr>
              <a:t>Penanganan </a:t>
            </a:r>
            <a:r>
              <a:rPr sz="2000" i="1" dirty="0">
                <a:latin typeface="Calibri"/>
                <a:cs typeface="Calibri"/>
              </a:rPr>
              <a:t>: </a:t>
            </a:r>
            <a:r>
              <a:rPr sz="2000" i="1" spc="-5" dirty="0">
                <a:latin typeface="Calibri"/>
                <a:cs typeface="Calibri"/>
              </a:rPr>
              <a:t>penanganan bahan/produk selama proses produksi, termasuk  aliran bahan/produk, penggunaan peralatan dan personel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produksi</a:t>
            </a:r>
            <a:endParaRPr sz="2000" dirty="0">
              <a:latin typeface="Calibri"/>
              <a:cs typeface="Calibri"/>
            </a:endParaRPr>
          </a:p>
          <a:p>
            <a:pPr marL="361315" indent="-342900">
              <a:lnSpc>
                <a:spcPct val="100000"/>
              </a:lnSpc>
              <a:spcBef>
                <a:spcPts val="1120"/>
              </a:spcBef>
              <a:buFont typeface="Wingdings"/>
              <a:buChar char=""/>
              <a:tabLst>
                <a:tab pos="360680" algn="l"/>
                <a:tab pos="361315" algn="l"/>
              </a:tabLst>
            </a:pPr>
            <a:r>
              <a:rPr spc="-5" dirty="0"/>
              <a:t>Bukti </a:t>
            </a:r>
            <a:r>
              <a:rPr spc="-10" dirty="0"/>
              <a:t>penyimpanan </a:t>
            </a:r>
            <a:r>
              <a:rPr spc="-5" dirty="0"/>
              <a:t>harus</a:t>
            </a:r>
            <a:r>
              <a:rPr spc="-10" dirty="0"/>
              <a:t> dipelihara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498596"/>
            <a:ext cx="10515600" cy="1058623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Calibri"/>
                <a:cs typeface="Calibri"/>
              </a:rPr>
              <a:t>7.6 </a:t>
            </a:r>
            <a:r>
              <a:rPr sz="3400" spc="-15" dirty="0">
                <a:latin typeface="Calibri"/>
                <a:cs typeface="Calibri"/>
              </a:rPr>
              <a:t>PROSEDUR </a:t>
            </a:r>
            <a:r>
              <a:rPr sz="3400" spc="-30" dirty="0">
                <a:latin typeface="Calibri"/>
                <a:cs typeface="Calibri"/>
              </a:rPr>
              <a:t>PENYIMPANAN </a:t>
            </a:r>
            <a:r>
              <a:rPr sz="3400" spc="-35" dirty="0">
                <a:latin typeface="Calibri"/>
                <a:cs typeface="Calibri"/>
              </a:rPr>
              <a:t>DAN  </a:t>
            </a:r>
            <a:r>
              <a:rPr sz="3400" spc="-10" dirty="0">
                <a:latin typeface="Calibri"/>
                <a:cs typeface="Calibri"/>
              </a:rPr>
              <a:t>PENANGANAN</a:t>
            </a:r>
            <a:r>
              <a:rPr sz="3400" spc="3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BAHAN/PRODUK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010830D-2965-48E6-86E1-34D3BE478065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121CAEDA-5EF5-49B6-AB23-CC7D48DF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A25F4A7-B937-4B49-80A5-790F1AC4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691CBE8-DB11-4F54-AC9F-3D5049518B64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F951DD5B-2C1A-4820-A658-A45ABCE9DB1A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077912CC-8CF2-44A3-8D15-9E60A47B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70DEC882-D91D-4ADD-BF79-471EE62FE41F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0" y="1709166"/>
            <a:ext cx="8229600" cy="321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180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Perusahaan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prosedur </a:t>
            </a:r>
            <a:r>
              <a:rPr sz="2400" spc="-5" dirty="0">
                <a:latin typeface="Calibri"/>
                <a:cs typeface="Calibri"/>
              </a:rPr>
              <a:t>tertulis </a:t>
            </a:r>
            <a:r>
              <a:rPr sz="2400" spc="-10" dirty="0">
                <a:latin typeface="Calibri"/>
                <a:cs typeface="Calibri"/>
              </a:rPr>
              <a:t>transportasi  </a:t>
            </a:r>
            <a:r>
              <a:rPr sz="2400" spc="-5" dirty="0">
                <a:latin typeface="Calibri"/>
                <a:cs typeface="Calibri"/>
              </a:rPr>
              <a:t>bahan dan </a:t>
            </a:r>
            <a:r>
              <a:rPr sz="2400" spc="-10" dirty="0">
                <a:latin typeface="Calibri"/>
                <a:cs typeface="Calibri"/>
              </a:rPr>
              <a:t>produk yang </a:t>
            </a:r>
            <a:r>
              <a:rPr sz="2400" dirty="0">
                <a:latin typeface="Calibri"/>
                <a:cs typeface="Calibri"/>
              </a:rPr>
              <a:t>menjamin </a:t>
            </a:r>
            <a:r>
              <a:rPr sz="2400" spc="-5" dirty="0">
                <a:latin typeface="Calibri"/>
                <a:cs typeface="Calibri"/>
              </a:rPr>
              <a:t>bahan dan </a:t>
            </a:r>
            <a:r>
              <a:rPr sz="2400" spc="-10" dirty="0">
                <a:latin typeface="Calibri"/>
                <a:cs typeface="Calibri"/>
              </a:rPr>
              <a:t>produk </a:t>
            </a:r>
            <a:r>
              <a:rPr sz="2400" dirty="0">
                <a:latin typeface="Calibri"/>
                <a:cs typeface="Calibri"/>
              </a:rPr>
              <a:t>tidak  </a:t>
            </a:r>
            <a:r>
              <a:rPr sz="2400" spc="-15" dirty="0">
                <a:latin typeface="Calibri"/>
                <a:cs typeface="Calibri"/>
              </a:rPr>
              <a:t>terkontaminasi </a:t>
            </a:r>
            <a:r>
              <a:rPr sz="2400" spc="-5" dirty="0">
                <a:latin typeface="Calibri"/>
                <a:cs typeface="Calibri"/>
              </a:rPr>
              <a:t>najis selama dalam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transportasi</a:t>
            </a:r>
            <a:endParaRPr sz="2400">
              <a:latin typeface="Calibri"/>
              <a:cs typeface="Calibri"/>
            </a:endParaRPr>
          </a:p>
          <a:p>
            <a:pPr marL="355600" marR="5080" indent="2540">
              <a:spcBef>
                <a:spcPts val="630"/>
              </a:spcBef>
            </a:pPr>
            <a:r>
              <a:rPr sz="2000" i="1" spc="-10" dirty="0">
                <a:latin typeface="Calibri"/>
                <a:cs typeface="Calibri"/>
              </a:rPr>
              <a:t>Lingkup </a:t>
            </a:r>
            <a:r>
              <a:rPr sz="2000" i="1" spc="-5" dirty="0">
                <a:latin typeface="Calibri"/>
                <a:cs typeface="Calibri"/>
              </a:rPr>
              <a:t>transportasi </a:t>
            </a:r>
            <a:r>
              <a:rPr sz="2000" i="1" dirty="0">
                <a:latin typeface="Calibri"/>
                <a:cs typeface="Calibri"/>
              </a:rPr>
              <a:t>: bahan </a:t>
            </a:r>
            <a:r>
              <a:rPr sz="2000" i="1" spc="-5" dirty="0">
                <a:latin typeface="Calibri"/>
                <a:cs typeface="Calibri"/>
              </a:rPr>
              <a:t>dari supplier </a:t>
            </a:r>
            <a:r>
              <a:rPr sz="2000" i="1" spc="-40" dirty="0">
                <a:latin typeface="Calibri"/>
                <a:cs typeface="Calibri"/>
              </a:rPr>
              <a:t>ke </a:t>
            </a:r>
            <a:r>
              <a:rPr sz="2000" i="1" dirty="0">
                <a:latin typeface="Calibri"/>
                <a:cs typeface="Calibri"/>
              </a:rPr>
              <a:t>gudang, </a:t>
            </a:r>
            <a:r>
              <a:rPr sz="2000" i="1" spc="-15" dirty="0">
                <a:latin typeface="Calibri"/>
                <a:cs typeface="Calibri"/>
              </a:rPr>
              <a:t>antar </a:t>
            </a:r>
            <a:r>
              <a:rPr sz="2000" i="1" spc="-10" dirty="0">
                <a:latin typeface="Calibri"/>
                <a:cs typeface="Calibri"/>
              </a:rPr>
              <a:t>fasilitas produksi  </a:t>
            </a:r>
            <a:r>
              <a:rPr sz="2000" i="1" spc="-5" dirty="0">
                <a:latin typeface="Calibri"/>
                <a:cs typeface="Calibri"/>
              </a:rPr>
              <a:t>dalam perusahaan, </a:t>
            </a:r>
            <a:r>
              <a:rPr sz="2000" i="1" spc="-10" dirty="0">
                <a:latin typeface="Calibri"/>
                <a:cs typeface="Calibri"/>
              </a:rPr>
              <a:t>serta </a:t>
            </a:r>
            <a:r>
              <a:rPr sz="2000" i="1" dirty="0">
                <a:latin typeface="Calibri"/>
                <a:cs typeface="Calibri"/>
              </a:rPr>
              <a:t>produk dari perusahaan </a:t>
            </a:r>
            <a:r>
              <a:rPr sz="2000" i="1" spc="-40" dirty="0">
                <a:latin typeface="Calibri"/>
                <a:cs typeface="Calibri"/>
              </a:rPr>
              <a:t>ke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distributor</a:t>
            </a:r>
            <a:endParaRPr sz="2000">
              <a:latin typeface="Calibri"/>
              <a:cs typeface="Calibri"/>
            </a:endParaRPr>
          </a:p>
          <a:p>
            <a:pPr marL="355600" marR="199390" indent="2540">
              <a:lnSpc>
                <a:spcPct val="108200"/>
              </a:lnSpc>
              <a:spcBef>
                <a:spcPts val="509"/>
              </a:spcBef>
            </a:pPr>
            <a:r>
              <a:rPr sz="2000" i="1" dirty="0">
                <a:latin typeface="Calibri"/>
                <a:cs typeface="Calibri"/>
              </a:rPr>
              <a:t>Alat </a:t>
            </a:r>
            <a:r>
              <a:rPr sz="2000" i="1" spc="-5" dirty="0">
                <a:latin typeface="Calibri"/>
                <a:cs typeface="Calibri"/>
              </a:rPr>
              <a:t>transportasi yang </a:t>
            </a:r>
            <a:r>
              <a:rPr sz="2000" i="1" spc="-10" dirty="0">
                <a:latin typeface="Calibri"/>
                <a:cs typeface="Calibri"/>
              </a:rPr>
              <a:t>digunakan </a:t>
            </a:r>
            <a:r>
              <a:rPr sz="2000" i="1" dirty="0">
                <a:latin typeface="Calibri"/>
                <a:cs typeface="Calibri"/>
              </a:rPr>
              <a:t>dapat </a:t>
            </a:r>
            <a:r>
              <a:rPr sz="2000" i="1" spc="-10" dirty="0">
                <a:latin typeface="Calibri"/>
                <a:cs typeface="Calibri"/>
              </a:rPr>
              <a:t>bersifat </a:t>
            </a:r>
            <a:r>
              <a:rPr sz="2000" b="1" i="1" spc="-5" dirty="0">
                <a:latin typeface="Calibri"/>
                <a:cs typeface="Calibri"/>
              </a:rPr>
              <a:t>sharing facility </a:t>
            </a:r>
            <a:r>
              <a:rPr sz="2000" i="1" spc="-5" dirty="0">
                <a:latin typeface="Calibri"/>
                <a:cs typeface="Calibri"/>
              </a:rPr>
              <a:t>sepanjang  bahan/produk halal </a:t>
            </a:r>
            <a:r>
              <a:rPr sz="2000" i="1" dirty="0">
                <a:latin typeface="Calibri"/>
                <a:cs typeface="Calibri"/>
              </a:rPr>
              <a:t>tidak </a:t>
            </a:r>
            <a:r>
              <a:rPr sz="2000" i="1" spc="-15" dirty="0">
                <a:latin typeface="Calibri"/>
                <a:cs typeface="Calibri"/>
              </a:rPr>
              <a:t>terkontaminasi </a:t>
            </a:r>
            <a:r>
              <a:rPr sz="2000" i="1" spc="-5" dirty="0">
                <a:latin typeface="Calibri"/>
                <a:cs typeface="Calibri"/>
              </a:rPr>
              <a:t>najis selama transportasi </a:t>
            </a:r>
            <a:r>
              <a:rPr sz="2100" i="1" spc="-95" dirty="0">
                <a:latin typeface="Wingdings"/>
                <a:cs typeface="Wingdings"/>
              </a:rPr>
              <a:t></a:t>
            </a:r>
            <a:r>
              <a:rPr sz="2100" i="1" spc="-9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misalnya </a:t>
            </a:r>
            <a:r>
              <a:rPr sz="2000" i="1" dirty="0">
                <a:latin typeface="Calibri"/>
                <a:cs typeface="Calibri"/>
              </a:rPr>
              <a:t>dengan mengemas </a:t>
            </a:r>
            <a:r>
              <a:rPr sz="2000" i="1" spc="-5" dirty="0">
                <a:latin typeface="Calibri"/>
                <a:cs typeface="Calibri"/>
              </a:rPr>
              <a:t>bahan/produk, memberikan penandaan yang  jelas </a:t>
            </a:r>
            <a:r>
              <a:rPr sz="2000" i="1" spc="-10" dirty="0">
                <a:latin typeface="Calibri"/>
                <a:cs typeface="Calibri"/>
              </a:rPr>
              <a:t>serta </a:t>
            </a:r>
            <a:r>
              <a:rPr sz="2000" i="1" spc="-15" dirty="0">
                <a:latin typeface="Calibri"/>
                <a:cs typeface="Calibri"/>
              </a:rPr>
              <a:t>dilakukan kontrak </a:t>
            </a:r>
            <a:r>
              <a:rPr sz="2000" i="1" spc="-5" dirty="0">
                <a:latin typeface="Calibri"/>
                <a:cs typeface="Calibri"/>
              </a:rPr>
              <a:t>dengan jasa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transporter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411" y="470499"/>
            <a:ext cx="5471795" cy="10617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Calibri"/>
                <a:cs typeface="Calibri"/>
              </a:rPr>
              <a:t>7.7 </a:t>
            </a:r>
            <a:r>
              <a:rPr sz="3400" spc="-15" dirty="0">
                <a:latin typeface="Calibri"/>
                <a:cs typeface="Calibri"/>
              </a:rPr>
              <a:t>PROSEDUR </a:t>
            </a:r>
            <a:r>
              <a:rPr sz="3400" spc="-30" dirty="0">
                <a:latin typeface="Calibri"/>
                <a:cs typeface="Calibri"/>
              </a:rPr>
              <a:t>TRANSPORTASI  </a:t>
            </a:r>
            <a:r>
              <a:rPr sz="3400" spc="-15" dirty="0">
                <a:latin typeface="Calibri"/>
                <a:cs typeface="Calibri"/>
              </a:rPr>
              <a:t>BAHAN/PRODUK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961" y="5410961"/>
            <a:ext cx="7239000" cy="36740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03860">
              <a:spcBef>
                <a:spcPts val="22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penerapan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prosedur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transportasi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2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3BD38723-41E5-4498-9FA0-4606582DAE2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B92ABE7E-53AB-474D-B729-94DA35E8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AB849B6-88B8-4486-9575-1FB859912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959A593-E3E4-4395-8A54-0296C11B9EBC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4718A6D7-8DEA-4346-92C6-099C54FB44CA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3D41BAD4-8FF0-4CDB-B06B-2603EF330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16CCB566-CA77-4649-B3DE-014F6C5EA740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66" y="1845691"/>
            <a:ext cx="791019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4940" indent="-342900"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Khusus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b="1" spc="-5" dirty="0">
                <a:latin typeface="Calibri"/>
                <a:cs typeface="Calibri"/>
              </a:rPr>
              <a:t>produk </a:t>
            </a:r>
            <a:r>
              <a:rPr sz="2000" b="1" spc="-15" dirty="0">
                <a:latin typeface="Calibri"/>
                <a:cs typeface="Calibri"/>
              </a:rPr>
              <a:t>retail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industri pengolahan</a:t>
            </a:r>
            <a:r>
              <a:rPr sz="2000" spc="-5" dirty="0">
                <a:latin typeface="Calibri"/>
                <a:cs typeface="Calibri"/>
              </a:rPr>
              <a:t>, perusahaan </a:t>
            </a:r>
            <a:r>
              <a:rPr sz="2000" dirty="0">
                <a:latin typeface="Calibri"/>
                <a:cs typeface="Calibri"/>
              </a:rPr>
              <a:t>harus  </a:t>
            </a:r>
            <a:r>
              <a:rPr sz="2000" spc="-10" dirty="0">
                <a:latin typeface="Calibri"/>
                <a:cs typeface="Calibri"/>
              </a:rPr>
              <a:t>mempunyai prosedur </a:t>
            </a:r>
            <a:r>
              <a:rPr sz="2000" spc="-5" dirty="0">
                <a:latin typeface="Calibri"/>
                <a:cs typeface="Calibri"/>
              </a:rPr>
              <a:t>tertulis pengembangan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spc="-5" dirty="0">
                <a:latin typeface="Calibri"/>
                <a:cs typeface="Calibri"/>
              </a:rPr>
              <a:t>baru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menjamin  </a:t>
            </a:r>
            <a:r>
              <a:rPr sz="2000" spc="-10" dirty="0">
                <a:latin typeface="Calibri"/>
                <a:cs typeface="Calibri"/>
              </a:rPr>
              <a:t>produk </a:t>
            </a:r>
            <a:r>
              <a:rPr sz="2000" spc="-5" dirty="0">
                <a:latin typeface="Calibri"/>
                <a:cs typeface="Calibri"/>
              </a:rPr>
              <a:t>baru </a:t>
            </a:r>
            <a:r>
              <a:rPr sz="2000" spc="-10" dirty="0">
                <a:latin typeface="Calibri"/>
                <a:cs typeface="Calibri"/>
              </a:rPr>
              <a:t>dengan </a:t>
            </a:r>
            <a:r>
              <a:rPr sz="2000" spc="-5" dirty="0">
                <a:latin typeface="Calibri"/>
                <a:cs typeface="Calibri"/>
              </a:rPr>
              <a:t>merk/brand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sama </a:t>
            </a:r>
            <a:r>
              <a:rPr sz="2000" spc="-10" dirty="0">
                <a:latin typeface="Calibri"/>
                <a:cs typeface="Calibri"/>
              </a:rPr>
              <a:t>dengan produk yang </a:t>
            </a:r>
            <a:r>
              <a:rPr sz="2000" spc="-5" dirty="0">
                <a:latin typeface="Calibri"/>
                <a:cs typeface="Calibri"/>
              </a:rPr>
              <a:t>sudah  </a:t>
            </a:r>
            <a:r>
              <a:rPr sz="2000" spc="-10" dirty="0">
                <a:latin typeface="Calibri"/>
                <a:cs typeface="Calibri"/>
              </a:rPr>
              <a:t>disertifikasi </a:t>
            </a:r>
            <a:r>
              <a:rPr sz="2000" b="1" spc="-10" dirty="0">
                <a:latin typeface="Calibri"/>
                <a:cs typeface="Calibri"/>
              </a:rPr>
              <a:t>telah </a:t>
            </a:r>
            <a:r>
              <a:rPr sz="2000" b="1" spc="-5" dirty="0">
                <a:latin typeface="Calibri"/>
                <a:cs typeface="Calibri"/>
              </a:rPr>
              <a:t>disertifikasi </a:t>
            </a:r>
            <a:r>
              <a:rPr sz="2000" b="1" dirty="0">
                <a:latin typeface="Calibri"/>
                <a:cs typeface="Calibri"/>
              </a:rPr>
              <a:t>sebelum </a:t>
            </a:r>
            <a:r>
              <a:rPr sz="2000" b="1" spc="-5" dirty="0">
                <a:latin typeface="Calibri"/>
                <a:cs typeface="Calibri"/>
              </a:rPr>
              <a:t>dipasarkan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Indonesia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spcBef>
                <a:spcPts val="168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Khusus </a:t>
            </a:r>
            <a:r>
              <a:rPr sz="2000" spc="-5" dirty="0">
                <a:latin typeface="Calibri"/>
                <a:cs typeface="Calibri"/>
              </a:rPr>
              <a:t>untuk </a:t>
            </a:r>
            <a:r>
              <a:rPr sz="2000" b="1" spc="-15" dirty="0">
                <a:latin typeface="Calibri"/>
                <a:cs typeface="Calibri"/>
              </a:rPr>
              <a:t>restoran/katering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perusahaan </a:t>
            </a:r>
            <a:r>
              <a:rPr sz="2000" dirty="0">
                <a:latin typeface="Calibri"/>
                <a:cs typeface="Calibri"/>
              </a:rPr>
              <a:t>harus </a:t>
            </a:r>
            <a:r>
              <a:rPr sz="2000" spc="-10" dirty="0">
                <a:latin typeface="Calibri"/>
                <a:cs typeface="Calibri"/>
              </a:rPr>
              <a:t>mempunyai prosedur  </a:t>
            </a:r>
            <a:r>
              <a:rPr sz="2000" spc="-5" dirty="0">
                <a:latin typeface="Calibri"/>
                <a:cs typeface="Calibri"/>
              </a:rPr>
              <a:t>tertulis pengembangan menu baru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menjamin </a:t>
            </a:r>
            <a:r>
              <a:rPr sz="2000" spc="-10" dirty="0">
                <a:latin typeface="Calibri"/>
                <a:cs typeface="Calibri"/>
              </a:rPr>
              <a:t>bahwa </a:t>
            </a:r>
            <a:r>
              <a:rPr sz="2000" spc="-5" dirty="0">
                <a:latin typeface="Calibri"/>
                <a:cs typeface="Calibri"/>
              </a:rPr>
              <a:t>menu baru </a:t>
            </a:r>
            <a:r>
              <a:rPr sz="2000" b="1" spc="-10" dirty="0">
                <a:latin typeface="Calibri"/>
                <a:cs typeface="Calibri"/>
              </a:rPr>
              <a:t>telah  </a:t>
            </a:r>
            <a:r>
              <a:rPr sz="2000" b="1" spc="-5" dirty="0">
                <a:latin typeface="Calibri"/>
                <a:cs typeface="Calibri"/>
              </a:rPr>
              <a:t>disertifikasi </a:t>
            </a:r>
            <a:r>
              <a:rPr sz="2000" b="1" dirty="0">
                <a:latin typeface="Calibri"/>
                <a:cs typeface="Calibri"/>
              </a:rPr>
              <a:t>sebelum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dijual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062" y="589751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7.8 </a:t>
            </a:r>
            <a:r>
              <a:rPr sz="3600" spc="-10" dirty="0">
                <a:latin typeface="Calibri"/>
                <a:cs typeface="Calibri"/>
              </a:rPr>
              <a:t>PROSEDUR PENGEMBANGAN  PRODUK/MENU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BARU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762" y="4676395"/>
            <a:ext cx="6934200" cy="366767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30810">
              <a:spcBef>
                <a:spcPts val="220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pengembangan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produk/menu baru harus</a:t>
            </a:r>
            <a:r>
              <a:rPr sz="22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2A8E51F7-5C3F-48E7-A15F-7304CED2D378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9547306-EFFA-4A78-AA1D-9536E38A6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84991D2-5E40-4669-86BB-DCAE526F3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07C75DB-E1BF-4E41-B122-128839E3026B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A83CEEDD-289C-4B17-BA73-C7EF6E6E38DC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ACFE1608-745C-425B-924F-362DB572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6124409F-AC69-4C67-9CD4-0C6E6BF62E35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316" y="1858517"/>
            <a:ext cx="7919720" cy="189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9135" indent="-342900"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Khusus </a:t>
            </a:r>
            <a:r>
              <a:rPr sz="2800" spc="-25" dirty="0">
                <a:latin typeface="Calibri"/>
                <a:cs typeface="Calibri"/>
              </a:rPr>
              <a:t>restoran: </a:t>
            </a:r>
            <a:r>
              <a:rPr sz="2800" spc="-10" dirty="0">
                <a:latin typeface="Calibri"/>
                <a:cs typeface="Calibri"/>
              </a:rPr>
              <a:t>perusahaan harus </a:t>
            </a:r>
            <a:r>
              <a:rPr sz="2800" spc="-20" dirty="0">
                <a:latin typeface="Calibri"/>
                <a:cs typeface="Calibri"/>
              </a:rPr>
              <a:t>mempunyai  </a:t>
            </a:r>
            <a:r>
              <a:rPr sz="2800" spc="-15" dirty="0">
                <a:latin typeface="Calibri"/>
                <a:cs typeface="Calibri"/>
              </a:rPr>
              <a:t>prosedur </a:t>
            </a:r>
            <a:r>
              <a:rPr sz="2800" spc="-10" dirty="0">
                <a:latin typeface="Calibri"/>
                <a:cs typeface="Calibri"/>
              </a:rPr>
              <a:t>pengembangan outlet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baru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spcBef>
                <a:spcPts val="12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Prosedur </a:t>
            </a:r>
            <a:r>
              <a:rPr sz="2800" spc="-10" dirty="0">
                <a:latin typeface="Calibri"/>
                <a:cs typeface="Calibri"/>
              </a:rPr>
              <a:t>harus </a:t>
            </a:r>
            <a:r>
              <a:rPr sz="2800" spc="-5" dirty="0">
                <a:latin typeface="Calibri"/>
                <a:cs typeface="Calibri"/>
              </a:rPr>
              <a:t>menjamin </a:t>
            </a:r>
            <a:r>
              <a:rPr sz="2800" spc="-20" dirty="0">
                <a:latin typeface="Calibri"/>
                <a:cs typeface="Calibri"/>
              </a:rPr>
              <a:t>bahwa </a:t>
            </a:r>
            <a:r>
              <a:rPr sz="2800" spc="-10" dirty="0">
                <a:latin typeface="Calibri"/>
                <a:cs typeface="Calibri"/>
              </a:rPr>
              <a:t>outlet </a:t>
            </a:r>
            <a:r>
              <a:rPr sz="2800" spc="-15" dirty="0">
                <a:latin typeface="Calibri"/>
                <a:cs typeface="Calibri"/>
              </a:rPr>
              <a:t>tersebut  </a:t>
            </a:r>
            <a:r>
              <a:rPr sz="2800" spc="-10" dirty="0">
                <a:latin typeface="Calibri"/>
                <a:cs typeface="Calibri"/>
              </a:rPr>
              <a:t>telah </a:t>
            </a:r>
            <a:r>
              <a:rPr sz="2800" spc="-15" dirty="0">
                <a:latin typeface="Calibri"/>
                <a:cs typeface="Calibri"/>
              </a:rPr>
              <a:t>didaftarkan </a:t>
            </a:r>
            <a:r>
              <a:rPr sz="2800" spc="-10" dirty="0">
                <a:latin typeface="Calibri"/>
                <a:cs typeface="Calibri"/>
              </a:rPr>
              <a:t>untuk </a:t>
            </a:r>
            <a:r>
              <a:rPr sz="2800" spc="-15" dirty="0">
                <a:latin typeface="Calibri"/>
                <a:cs typeface="Calibri"/>
              </a:rPr>
              <a:t>disertifikasi </a:t>
            </a:r>
            <a:r>
              <a:rPr sz="2800" spc="-10" dirty="0">
                <a:latin typeface="Calibri"/>
                <a:cs typeface="Calibri"/>
              </a:rPr>
              <a:t>sebelum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dibuka.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241" y="394784"/>
            <a:ext cx="9560581" cy="1463733"/>
          </a:xfrm>
          <a:prstGeom prst="rect">
            <a:avLst/>
          </a:prstGeom>
        </p:spPr>
        <p:txBody>
          <a:bodyPr vert="horz" wrap="square" lIns="0" tIns="108457" rIns="0" bIns="0" rtlCol="0" anchor="ctr">
            <a:spAutoFit/>
          </a:bodyPr>
          <a:lstStyle/>
          <a:p>
            <a:pPr marL="1931670" marR="5080" indent="-1599565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libri"/>
                <a:cs typeface="Calibri"/>
              </a:rPr>
              <a:t>7.9 </a:t>
            </a:r>
            <a:r>
              <a:rPr spc="-10" dirty="0">
                <a:latin typeface="Calibri"/>
                <a:cs typeface="Calibri"/>
              </a:rPr>
              <a:t>PROSEDUR </a:t>
            </a:r>
            <a:r>
              <a:rPr spc="-5" dirty="0">
                <a:latin typeface="Calibri"/>
                <a:cs typeface="Calibri"/>
              </a:rPr>
              <a:t>PENGEMBANGAN  OUTLET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8741" y="4496561"/>
            <a:ext cx="6324600" cy="36740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83210">
              <a:spcBef>
                <a:spcPts val="225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Bukti pengembangan outlet baru harus</a:t>
            </a:r>
            <a:r>
              <a:rPr sz="2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7A33721C-4D80-4396-A62A-CD373E9BB4A5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4D24DBB-8EEC-4CCB-9029-D30E4750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7FAA15A-9AF4-4B7F-8AAE-9AC69F0D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1AD1695-BA4E-4201-8956-68CB7E97A9EA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3D73212C-AC8A-486D-BCA7-A81A62A53F9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A9E39860-CC8F-4FD4-9713-D7E0646F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1EA40A3E-16E6-4ECB-8F22-9DB27E4E1A71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404366"/>
            <a:ext cx="8094345" cy="406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6854" indent="-342900"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Khusus </a:t>
            </a:r>
            <a:r>
              <a:rPr sz="2500" spc="-15" dirty="0">
                <a:latin typeface="Calibri"/>
                <a:cs typeface="Calibri"/>
              </a:rPr>
              <a:t>restoran/katering: </a:t>
            </a:r>
            <a:r>
              <a:rPr sz="2500" spc="-5" dirty="0">
                <a:latin typeface="Calibri"/>
                <a:cs typeface="Calibri"/>
              </a:rPr>
              <a:t>perusahaan harus </a:t>
            </a:r>
            <a:r>
              <a:rPr sz="2500" spc="-15" dirty="0">
                <a:latin typeface="Calibri"/>
                <a:cs typeface="Calibri"/>
              </a:rPr>
              <a:t>mempunyai  </a:t>
            </a:r>
            <a:r>
              <a:rPr sz="2500" spc="-10" dirty="0">
                <a:latin typeface="Calibri"/>
                <a:cs typeface="Calibri"/>
              </a:rPr>
              <a:t>prosedur </a:t>
            </a:r>
            <a:r>
              <a:rPr sz="2500" spc="-15" dirty="0">
                <a:latin typeface="Calibri"/>
                <a:cs typeface="Calibri"/>
              </a:rPr>
              <a:t>penyajian </a:t>
            </a:r>
            <a:r>
              <a:rPr sz="2500" spc="-5" dirty="0">
                <a:latin typeface="Calibri"/>
                <a:cs typeface="Calibri"/>
              </a:rPr>
              <a:t>menu, termasuk </a:t>
            </a:r>
            <a:r>
              <a:rPr sz="2500" spc="-10" dirty="0">
                <a:latin typeface="Calibri"/>
                <a:cs typeface="Calibri"/>
              </a:rPr>
              <a:t>pemajangan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</a:t>
            </a:r>
            <a:r>
              <a:rPr sz="2500" i="1" spc="-5" dirty="0">
                <a:latin typeface="Calibri"/>
                <a:cs typeface="Calibri"/>
              </a:rPr>
              <a:t>display</a:t>
            </a:r>
            <a:r>
              <a:rPr sz="2500" spc="-5" dirty="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  <a:p>
            <a:pPr marL="355600" marR="5080">
              <a:lnSpc>
                <a:spcPts val="2980"/>
              </a:lnSpc>
              <a:spcBef>
                <a:spcPts val="140"/>
              </a:spcBef>
            </a:pP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Calibri"/>
                <a:cs typeface="Calibri"/>
              </a:rPr>
              <a:t>menjamin tidak </a:t>
            </a:r>
            <a:r>
              <a:rPr sz="2500" spc="-15" dirty="0">
                <a:latin typeface="Calibri"/>
                <a:cs typeface="Calibri"/>
              </a:rPr>
              <a:t>terjadinya kontaminasi </a:t>
            </a:r>
            <a:r>
              <a:rPr sz="2500" spc="-5" dirty="0">
                <a:latin typeface="Calibri"/>
                <a:cs typeface="Calibri"/>
              </a:rPr>
              <a:t>menu oleh bahan  </a:t>
            </a:r>
            <a:r>
              <a:rPr sz="2500" spc="-10" dirty="0">
                <a:latin typeface="Calibri"/>
                <a:cs typeface="Calibri"/>
              </a:rPr>
              <a:t>haram/najis </a:t>
            </a:r>
            <a:r>
              <a:rPr sz="2500" spc="-5" dirty="0">
                <a:latin typeface="Calibri"/>
                <a:cs typeface="Calibri"/>
              </a:rPr>
              <a:t>selama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penyajian</a:t>
            </a:r>
            <a:endParaRPr sz="2500">
              <a:latin typeface="Calibri"/>
              <a:cs typeface="Calibri"/>
            </a:endParaRPr>
          </a:p>
          <a:p>
            <a:pPr marL="355600" marR="217170" indent="-342900">
              <a:spcBef>
                <a:spcPts val="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Fasilitas </a:t>
            </a:r>
            <a:r>
              <a:rPr sz="2500" spc="-10" dirty="0">
                <a:latin typeface="Calibri"/>
                <a:cs typeface="Calibri"/>
              </a:rPr>
              <a:t>dan </a:t>
            </a:r>
            <a:r>
              <a:rPr sz="2500" spc="-15" dirty="0">
                <a:latin typeface="Calibri"/>
                <a:cs typeface="Calibri"/>
              </a:rPr>
              <a:t>peralatan penyajian </a:t>
            </a:r>
            <a:r>
              <a:rPr sz="2500" spc="-25" dirty="0">
                <a:latin typeface="Calibri"/>
                <a:cs typeface="Calibri"/>
              </a:rPr>
              <a:t>hanya </a:t>
            </a:r>
            <a:r>
              <a:rPr sz="2500" spc="-10" dirty="0">
                <a:latin typeface="Calibri"/>
                <a:cs typeface="Calibri"/>
              </a:rPr>
              <a:t>dikhususkan untuk  </a:t>
            </a:r>
            <a:r>
              <a:rPr sz="2500" spc="-15" dirty="0">
                <a:latin typeface="Calibri"/>
                <a:cs typeface="Calibri"/>
              </a:rPr>
              <a:t>menyajikan </a:t>
            </a:r>
            <a:r>
              <a:rPr sz="2500" spc="-5" dirty="0">
                <a:latin typeface="Calibri"/>
                <a:cs typeface="Calibri"/>
              </a:rPr>
              <a:t>menu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halal.</a:t>
            </a:r>
            <a:endParaRPr sz="2500">
              <a:latin typeface="Calibri"/>
              <a:cs typeface="Calibri"/>
            </a:endParaRPr>
          </a:p>
          <a:p>
            <a:pPr marL="355600" marR="70485" indent="-342900">
              <a:spcBef>
                <a:spcPts val="9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Jika </a:t>
            </a:r>
            <a:r>
              <a:rPr sz="2500" spc="-5" dirty="0">
                <a:latin typeface="Calibri"/>
                <a:cs typeface="Calibri"/>
              </a:rPr>
              <a:t>ada </a:t>
            </a:r>
            <a:r>
              <a:rPr sz="2500" dirty="0">
                <a:latin typeface="Calibri"/>
                <a:cs typeface="Calibri"/>
              </a:rPr>
              <a:t>penggunaan </a:t>
            </a:r>
            <a:r>
              <a:rPr sz="2500" spc="-15" dirty="0">
                <a:latin typeface="Calibri"/>
                <a:cs typeface="Calibri"/>
              </a:rPr>
              <a:t>peralatan penyajian secara bersama  dengan </a:t>
            </a:r>
            <a:r>
              <a:rPr sz="2500" spc="-5" dirty="0">
                <a:latin typeface="Calibri"/>
                <a:cs typeface="Calibri"/>
              </a:rPr>
              <a:t>menu </a:t>
            </a:r>
            <a:r>
              <a:rPr sz="2500" spc="-15" dirty="0">
                <a:latin typeface="Calibri"/>
                <a:cs typeface="Calibri"/>
              </a:rPr>
              <a:t>yang </a:t>
            </a:r>
            <a:r>
              <a:rPr sz="2500" dirty="0">
                <a:latin typeface="Calibri"/>
                <a:cs typeface="Calibri"/>
              </a:rPr>
              <a:t>tidak </a:t>
            </a:r>
            <a:r>
              <a:rPr sz="2500" spc="-10" dirty="0">
                <a:latin typeface="Calibri"/>
                <a:cs typeface="Calibri"/>
              </a:rPr>
              <a:t>disertifikasi </a:t>
            </a:r>
            <a:r>
              <a:rPr sz="2500" spc="-15" dirty="0">
                <a:latin typeface="Calibri"/>
                <a:cs typeface="Calibri"/>
              </a:rPr>
              <a:t>(misalnya </a:t>
            </a:r>
            <a:r>
              <a:rPr sz="2500" spc="-5" dirty="0">
                <a:latin typeface="Calibri"/>
                <a:cs typeface="Calibri"/>
              </a:rPr>
              <a:t>di </a:t>
            </a:r>
            <a:r>
              <a:rPr sz="2500" i="1" spc="-15" dirty="0">
                <a:latin typeface="Calibri"/>
                <a:cs typeface="Calibri"/>
              </a:rPr>
              <a:t>foodcourt  </a:t>
            </a:r>
            <a:r>
              <a:rPr sz="2500" spc="-20" dirty="0">
                <a:latin typeface="Calibri"/>
                <a:cs typeface="Calibri"/>
              </a:rPr>
              <a:t>atau </a:t>
            </a:r>
            <a:r>
              <a:rPr sz="2500" spc="-15" dirty="0">
                <a:latin typeface="Calibri"/>
                <a:cs typeface="Calibri"/>
              </a:rPr>
              <a:t>acara </a:t>
            </a:r>
            <a:r>
              <a:rPr sz="2500" spc="-5" dirty="0">
                <a:latin typeface="Calibri"/>
                <a:cs typeface="Calibri"/>
              </a:rPr>
              <a:t>pernikahan) </a:t>
            </a:r>
            <a:r>
              <a:rPr sz="2500" spc="-5" dirty="0">
                <a:latin typeface="Wingdings"/>
                <a:cs typeface="Wingdings"/>
              </a:rPr>
              <a:t>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harus </a:t>
            </a:r>
            <a:r>
              <a:rPr sz="2500" spc="-5" dirty="0">
                <a:latin typeface="Calibri"/>
                <a:cs typeface="Calibri"/>
              </a:rPr>
              <a:t>ada </a:t>
            </a:r>
            <a:r>
              <a:rPr sz="2500" spc="-15" dirty="0">
                <a:latin typeface="Calibri"/>
                <a:cs typeface="Calibri"/>
              </a:rPr>
              <a:t>proses </a:t>
            </a:r>
            <a:r>
              <a:rPr sz="2500" spc="-10" dirty="0">
                <a:latin typeface="Calibri"/>
                <a:cs typeface="Calibri"/>
              </a:rPr>
              <a:t>pencucian </a:t>
            </a:r>
            <a:r>
              <a:rPr sz="2500" spc="-15" dirty="0">
                <a:latin typeface="Calibri"/>
                <a:cs typeface="Calibri"/>
              </a:rPr>
              <a:t>yang  </a:t>
            </a:r>
            <a:r>
              <a:rPr sz="2500" spc="-10" dirty="0">
                <a:latin typeface="Calibri"/>
                <a:cs typeface="Calibri"/>
              </a:rPr>
              <a:t>dapat </a:t>
            </a:r>
            <a:r>
              <a:rPr sz="2500" spc="-5" dirty="0">
                <a:latin typeface="Calibri"/>
                <a:cs typeface="Calibri"/>
              </a:rPr>
              <a:t>menjamin </a:t>
            </a:r>
            <a:r>
              <a:rPr sz="2500" dirty="0">
                <a:latin typeface="Calibri"/>
                <a:cs typeface="Calibri"/>
              </a:rPr>
              <a:t>tidak </a:t>
            </a:r>
            <a:r>
              <a:rPr sz="2500" spc="-10" dirty="0">
                <a:latin typeface="Calibri"/>
                <a:cs typeface="Calibri"/>
              </a:rPr>
              <a:t>terjadi </a:t>
            </a:r>
            <a:r>
              <a:rPr sz="2500" spc="-15" dirty="0">
                <a:latin typeface="Calibri"/>
                <a:cs typeface="Calibri"/>
              </a:rPr>
              <a:t>kontaminasi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silang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9845" y="309117"/>
            <a:ext cx="534098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7. 10 </a:t>
            </a:r>
            <a:r>
              <a:rPr sz="3600" spc="-10" dirty="0">
                <a:latin typeface="Calibri"/>
                <a:cs typeface="Calibri"/>
              </a:rPr>
              <a:t>PROSEDUR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PENYAJIAN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6ED3ABAD-5669-4CB2-B98A-BCC7AB98893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13D95B7-6104-4CA0-9836-BBB024C98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D22D658-CA43-4F94-B7EA-3A4F27D07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2A10CD2-1C45-4D32-A9FD-FD3BCA7BEA7B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E1EA7D18-AFF9-422A-989B-3823A684EA2E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CF250E81-CAE2-4B46-AD2F-A82497F0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B2FF1F1-17FB-4E8E-BC1B-9FF943859095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0" y="1328166"/>
            <a:ext cx="7950200" cy="412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Jika </a:t>
            </a:r>
            <a:r>
              <a:rPr sz="2400" dirty="0">
                <a:latin typeface="Calibri"/>
                <a:cs typeface="Calibri"/>
              </a:rPr>
              <a:t>ada penggunaan </a:t>
            </a:r>
            <a:r>
              <a:rPr sz="2400" spc="-15" dirty="0">
                <a:latin typeface="Calibri"/>
                <a:cs typeface="Calibri"/>
              </a:rPr>
              <a:t>peralatan </a:t>
            </a:r>
            <a:r>
              <a:rPr sz="2400" spc="-10" dirty="0">
                <a:latin typeface="Calibri"/>
                <a:cs typeface="Calibri"/>
              </a:rPr>
              <a:t>penyajian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bersama  dengan </a:t>
            </a:r>
            <a:r>
              <a:rPr sz="2400" dirty="0">
                <a:latin typeface="Calibri"/>
                <a:cs typeface="Calibri"/>
              </a:rPr>
              <a:t>menu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disertifikasi yang </a:t>
            </a:r>
            <a:r>
              <a:rPr sz="2400" spc="-15" dirty="0">
                <a:latin typeface="Calibri"/>
                <a:cs typeface="Calibri"/>
              </a:rPr>
              <a:t>bahannya </a:t>
            </a:r>
            <a:r>
              <a:rPr sz="2400" spc="-10" dirty="0">
                <a:latin typeface="Calibri"/>
                <a:cs typeface="Calibri"/>
              </a:rPr>
              <a:t>berasal 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spc="-10" dirty="0">
                <a:latin typeface="Calibri"/>
                <a:cs typeface="Calibri"/>
              </a:rPr>
              <a:t>babi/turunannya (misalnya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i="1" spc="-10" dirty="0">
                <a:latin typeface="Calibri"/>
                <a:cs typeface="Calibri"/>
              </a:rPr>
              <a:t>foodcourt </a:t>
            </a:r>
            <a:r>
              <a:rPr sz="2400" spc="-15" dirty="0">
                <a:latin typeface="Calibri"/>
                <a:cs typeface="Calibri"/>
              </a:rPr>
              <a:t>atau acara  </a:t>
            </a:r>
            <a:r>
              <a:rPr sz="2400" spc="-5" dirty="0">
                <a:latin typeface="Calibri"/>
                <a:cs typeface="Calibri"/>
              </a:rPr>
              <a:t>pernikahan)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</a:t>
            </a:r>
            <a:r>
              <a:rPr sz="2400" spc="-15" dirty="0">
                <a:latin typeface="Calibri"/>
                <a:cs typeface="Calibri"/>
              </a:rPr>
              <a:t>peralatan </a:t>
            </a:r>
            <a:r>
              <a:rPr sz="2400" spc="-10" dirty="0">
                <a:latin typeface="Calibri"/>
                <a:cs typeface="Calibri"/>
              </a:rPr>
              <a:t>penyajian </a:t>
            </a:r>
            <a:r>
              <a:rPr sz="2400" spc="-5" dirty="0">
                <a:latin typeface="Calibri"/>
                <a:cs typeface="Calibri"/>
              </a:rPr>
              <a:t>khusus  </a:t>
            </a:r>
            <a:r>
              <a:rPr sz="2400" dirty="0">
                <a:latin typeface="Calibri"/>
                <a:cs typeface="Calibri"/>
              </a:rPr>
              <a:t>(tidak </a:t>
            </a:r>
            <a:r>
              <a:rPr sz="2400" spc="-10" dirty="0">
                <a:latin typeface="Calibri"/>
                <a:cs typeface="Calibri"/>
              </a:rPr>
              <a:t>digunakan bersama)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spc="-5" dirty="0">
                <a:latin typeface="Calibri"/>
                <a:cs typeface="Calibri"/>
              </a:rPr>
              <a:t>menggunakan </a:t>
            </a:r>
            <a:r>
              <a:rPr sz="2400" spc="-10" dirty="0">
                <a:latin typeface="Calibri"/>
                <a:cs typeface="Calibri"/>
              </a:rPr>
              <a:t>peralatan  penyajian yang sekali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pakai.</a:t>
            </a:r>
            <a:endParaRPr sz="2400">
              <a:latin typeface="Calibri"/>
              <a:cs typeface="Calibri"/>
            </a:endParaRPr>
          </a:p>
          <a:p>
            <a:pPr marL="358140">
              <a:spcBef>
                <a:spcPts val="830"/>
              </a:spcBef>
            </a:pPr>
            <a:r>
              <a:rPr sz="2200" i="1" spc="-10" dirty="0">
                <a:latin typeface="Calibri"/>
                <a:cs typeface="Calibri"/>
              </a:rPr>
              <a:t>Peralatan penyajian </a:t>
            </a:r>
            <a:r>
              <a:rPr sz="2300" i="1" spc="-100" dirty="0">
                <a:latin typeface="Wingdings"/>
                <a:cs typeface="Wingdings"/>
              </a:rPr>
              <a:t></a:t>
            </a:r>
            <a:r>
              <a:rPr sz="2300" i="1" spc="-10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Calibri"/>
                <a:cs typeface="Calibri"/>
              </a:rPr>
              <a:t>yang </a:t>
            </a:r>
            <a:r>
              <a:rPr sz="2200" i="1" spc="-30" dirty="0">
                <a:latin typeface="Calibri"/>
                <a:cs typeface="Calibri"/>
              </a:rPr>
              <a:t>kontak </a:t>
            </a:r>
            <a:r>
              <a:rPr sz="2200" i="1" spc="-10" dirty="0">
                <a:latin typeface="Calibri"/>
                <a:cs typeface="Calibri"/>
              </a:rPr>
              <a:t>dengan </a:t>
            </a:r>
            <a:r>
              <a:rPr sz="2200" i="1" spc="-5" dirty="0">
                <a:latin typeface="Calibri"/>
                <a:cs typeface="Calibri"/>
              </a:rPr>
              <a:t>menu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langsung</a:t>
            </a:r>
            <a:endParaRPr sz="2200">
              <a:latin typeface="Calibri"/>
              <a:cs typeface="Calibri"/>
            </a:endParaRPr>
          </a:p>
          <a:p>
            <a:pPr marL="355600" marR="246379" indent="2540">
              <a:lnSpc>
                <a:spcPct val="99600"/>
              </a:lnSpc>
              <a:spcBef>
                <a:spcPts val="795"/>
              </a:spcBef>
            </a:pPr>
            <a:r>
              <a:rPr sz="2200" i="1" spc="-25" dirty="0">
                <a:latin typeface="Calibri"/>
                <a:cs typeface="Calibri"/>
              </a:rPr>
              <a:t>Jika </a:t>
            </a:r>
            <a:r>
              <a:rPr sz="2200" i="1" spc="-10" dirty="0">
                <a:latin typeface="Calibri"/>
                <a:cs typeface="Calibri"/>
              </a:rPr>
              <a:t>terdapat </a:t>
            </a:r>
            <a:r>
              <a:rPr sz="2200" i="1" spc="-20" dirty="0">
                <a:latin typeface="Calibri"/>
                <a:cs typeface="Calibri"/>
              </a:rPr>
              <a:t>kontaminasi </a:t>
            </a:r>
            <a:r>
              <a:rPr sz="2200" i="1" spc="-10" dirty="0">
                <a:latin typeface="Calibri"/>
                <a:cs typeface="Calibri"/>
              </a:rPr>
              <a:t>najis babi pada peralatan </a:t>
            </a:r>
            <a:r>
              <a:rPr sz="2200" i="1" spc="-15" dirty="0">
                <a:latin typeface="Calibri"/>
                <a:cs typeface="Calibri"/>
              </a:rPr>
              <a:t>penyajian </a:t>
            </a:r>
            <a:r>
              <a:rPr sz="2300" i="1" spc="-105" dirty="0">
                <a:latin typeface="Wingdings"/>
                <a:cs typeface="Wingdings"/>
              </a:rPr>
              <a:t></a:t>
            </a:r>
            <a:r>
              <a:rPr sz="2300" i="1" spc="-10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Calibri"/>
                <a:cs typeface="Calibri"/>
              </a:rPr>
              <a:t>harus </a:t>
            </a:r>
            <a:r>
              <a:rPr sz="2200" i="1" spc="-25" dirty="0">
                <a:latin typeface="Calibri"/>
                <a:cs typeface="Calibri"/>
              </a:rPr>
              <a:t>dilakukan </a:t>
            </a:r>
            <a:r>
              <a:rPr sz="2200" i="1" spc="-10" dirty="0">
                <a:latin typeface="Calibri"/>
                <a:cs typeface="Calibri"/>
              </a:rPr>
              <a:t>prosedur </a:t>
            </a:r>
            <a:r>
              <a:rPr sz="2200" i="1" spc="-15" dirty="0">
                <a:latin typeface="Calibri"/>
                <a:cs typeface="Calibri"/>
              </a:rPr>
              <a:t>penyucian </a:t>
            </a:r>
            <a:r>
              <a:rPr sz="2200" i="1" spc="-10" dirty="0">
                <a:latin typeface="Calibri"/>
                <a:cs typeface="Calibri"/>
              </a:rPr>
              <a:t>najis berat dan untuk  selanjutnya </a:t>
            </a:r>
            <a:r>
              <a:rPr sz="2200" i="1" spc="-15" dirty="0">
                <a:latin typeface="Calibri"/>
                <a:cs typeface="Calibri"/>
              </a:rPr>
              <a:t>hanya digunakan </a:t>
            </a:r>
            <a:r>
              <a:rPr sz="2200" i="1" spc="-10" dirty="0">
                <a:latin typeface="Calibri"/>
                <a:cs typeface="Calibri"/>
              </a:rPr>
              <a:t>untuk </a:t>
            </a:r>
            <a:r>
              <a:rPr sz="2200" i="1" spc="-20" dirty="0">
                <a:latin typeface="Calibri"/>
                <a:cs typeface="Calibri"/>
              </a:rPr>
              <a:t>menyajikan </a:t>
            </a:r>
            <a:r>
              <a:rPr sz="2200" i="1" spc="-10" dirty="0">
                <a:latin typeface="Calibri"/>
                <a:cs typeface="Calibri"/>
              </a:rPr>
              <a:t>menu yang </a:t>
            </a:r>
            <a:r>
              <a:rPr sz="2200" i="1" spc="-5" dirty="0">
                <a:latin typeface="Calibri"/>
                <a:cs typeface="Calibri"/>
              </a:rPr>
              <a:t>tidak  mengandung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babi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645" y="385317"/>
            <a:ext cx="534098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7. 10 </a:t>
            </a:r>
            <a:r>
              <a:rPr sz="3600" spc="-10" dirty="0">
                <a:latin typeface="Calibri"/>
                <a:cs typeface="Calibri"/>
              </a:rPr>
              <a:t>PROSEDUR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PENYAJIAN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A84D00B-4CC3-4C2B-9A2F-29031C6EE8F1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B39DD3D-7403-4874-A00B-D33F251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BD8BE18-C09C-4444-BC27-419BF90D3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9311DB0-7619-467A-875A-3FA25A3BCE70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1FAAD24C-16AA-4C77-9AD9-3AB0EE80C8F3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7365A201-8C2A-40B8-BDE9-E6261E680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4E689C97-A41A-4FCE-BB45-F6F0D879001E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385061"/>
            <a:ext cx="8195309" cy="435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4965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Khusus </a:t>
            </a:r>
            <a:r>
              <a:rPr sz="2400" spc="-20" dirty="0">
                <a:latin typeface="Calibri"/>
                <a:cs typeface="Calibri"/>
              </a:rPr>
              <a:t>restoran: </a:t>
            </a:r>
            <a:r>
              <a:rPr sz="2400" spc="-5" dirty="0">
                <a:latin typeface="Calibri"/>
                <a:cs typeface="Calibri"/>
              </a:rPr>
              <a:t>perusahaan harus </a:t>
            </a:r>
            <a:r>
              <a:rPr sz="2400" spc="-10" dirty="0">
                <a:latin typeface="Calibri"/>
                <a:cs typeface="Calibri"/>
              </a:rPr>
              <a:t>mempunyai prosedur  </a:t>
            </a:r>
            <a:r>
              <a:rPr sz="2400" spc="-15" dirty="0">
                <a:latin typeface="Calibri"/>
                <a:cs typeface="Calibri"/>
              </a:rPr>
              <a:t>aturan </a:t>
            </a:r>
            <a:r>
              <a:rPr sz="2400" spc="-5" dirty="0">
                <a:latin typeface="Calibri"/>
                <a:cs typeface="Calibri"/>
              </a:rPr>
              <a:t>pengunjung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menjamin </a:t>
            </a:r>
            <a:r>
              <a:rPr sz="2400" spc="-5" dirty="0">
                <a:latin typeface="Calibri"/>
                <a:cs typeface="Calibri"/>
              </a:rPr>
              <a:t>pengunjung </a:t>
            </a:r>
            <a:r>
              <a:rPr sz="2400" dirty="0">
                <a:latin typeface="Calibri"/>
                <a:cs typeface="Calibri"/>
              </a:rPr>
              <a:t>tidak  </a:t>
            </a:r>
            <a:r>
              <a:rPr sz="2400" spc="-10" dirty="0">
                <a:latin typeface="Calibri"/>
                <a:cs typeface="Calibri"/>
              </a:rPr>
              <a:t>mengkonsumsi produk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dirty="0">
                <a:latin typeface="Calibri"/>
                <a:cs typeface="Calibri"/>
              </a:rPr>
              <a:t>luar </a:t>
            </a:r>
            <a:r>
              <a:rPr sz="2400" spc="-20" dirty="0">
                <a:latin typeface="Calibri"/>
                <a:cs typeface="Calibri"/>
              </a:rPr>
              <a:t>restoran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tidak memiliki  </a:t>
            </a:r>
            <a:r>
              <a:rPr sz="2400" spc="-15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halal </a:t>
            </a:r>
            <a:r>
              <a:rPr sz="2400" spc="-1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jelas.</a:t>
            </a:r>
            <a:endParaRPr sz="2400">
              <a:latin typeface="Calibri"/>
              <a:cs typeface="Calibri"/>
            </a:endParaRPr>
          </a:p>
          <a:p>
            <a:pPr marL="355600" marR="154940" indent="2540">
              <a:spcBef>
                <a:spcPts val="1705"/>
              </a:spcBef>
            </a:pPr>
            <a:r>
              <a:rPr sz="2000" i="1" spc="-5" dirty="0">
                <a:latin typeface="Calibri"/>
                <a:cs typeface="Calibri"/>
              </a:rPr>
              <a:t>Perusahaan harus menerapkan </a:t>
            </a:r>
            <a:r>
              <a:rPr sz="2000" b="1" i="1" dirty="0">
                <a:latin typeface="Calibri"/>
                <a:cs typeface="Calibri"/>
              </a:rPr>
              <a:t>aturan </a:t>
            </a:r>
            <a:r>
              <a:rPr sz="2000" b="1" i="1" spc="-5" dirty="0">
                <a:latin typeface="Calibri"/>
                <a:cs typeface="Calibri"/>
              </a:rPr>
              <a:t>larangan bagi pelanggan  </a:t>
            </a:r>
            <a:r>
              <a:rPr sz="2000" i="1" spc="-10" dirty="0">
                <a:latin typeface="Calibri"/>
                <a:cs typeface="Calibri"/>
              </a:rPr>
              <a:t>mengkonsumsi </a:t>
            </a:r>
            <a:r>
              <a:rPr sz="2000" i="1" spc="-5" dirty="0">
                <a:latin typeface="Calibri"/>
                <a:cs typeface="Calibri"/>
              </a:rPr>
              <a:t>makanan/minuman haram </a:t>
            </a:r>
            <a:r>
              <a:rPr sz="2000" i="1" spc="-10" dirty="0">
                <a:latin typeface="Calibri"/>
                <a:cs typeface="Calibri"/>
              </a:rPr>
              <a:t>atau </a:t>
            </a:r>
            <a:r>
              <a:rPr sz="2000" i="1" dirty="0">
                <a:latin typeface="Calibri"/>
                <a:cs typeface="Calibri"/>
              </a:rPr>
              <a:t>tidak </a:t>
            </a:r>
            <a:r>
              <a:rPr sz="2000" i="1" spc="-5" dirty="0">
                <a:latin typeface="Calibri"/>
                <a:cs typeface="Calibri"/>
              </a:rPr>
              <a:t>jelas </a:t>
            </a:r>
            <a:r>
              <a:rPr sz="2000" i="1" spc="-10" dirty="0">
                <a:latin typeface="Calibri"/>
                <a:cs typeface="Calibri"/>
              </a:rPr>
              <a:t>kehalalannya </a:t>
            </a:r>
            <a:r>
              <a:rPr sz="2000" i="1" spc="-5" dirty="0">
                <a:latin typeface="Calibri"/>
                <a:cs typeface="Calibri"/>
              </a:rPr>
              <a:t>di  </a:t>
            </a:r>
            <a:r>
              <a:rPr sz="2000" i="1" dirty="0">
                <a:latin typeface="Calibri"/>
                <a:cs typeface="Calibri"/>
              </a:rPr>
              <a:t>dalam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restoran.</a:t>
            </a:r>
            <a:endParaRPr sz="2000">
              <a:latin typeface="Calibri"/>
              <a:cs typeface="Calibri"/>
            </a:endParaRPr>
          </a:p>
          <a:p>
            <a:pPr marL="355600" marR="5080" indent="2540">
              <a:spcBef>
                <a:spcPts val="1685"/>
              </a:spcBef>
            </a:pPr>
            <a:r>
              <a:rPr sz="2000" i="1" spc="-20" dirty="0">
                <a:latin typeface="Calibri"/>
                <a:cs typeface="Calibri"/>
              </a:rPr>
              <a:t>Jika </a:t>
            </a:r>
            <a:r>
              <a:rPr sz="2000" i="1" spc="-5" dirty="0">
                <a:latin typeface="Calibri"/>
                <a:cs typeface="Calibri"/>
              </a:rPr>
              <a:t>terdapat </a:t>
            </a:r>
            <a:r>
              <a:rPr sz="2000" i="1" spc="-10" dirty="0">
                <a:latin typeface="Calibri"/>
                <a:cs typeface="Calibri"/>
              </a:rPr>
              <a:t>acara/seremoni </a:t>
            </a:r>
            <a:r>
              <a:rPr sz="2000" i="1" spc="-5" dirty="0">
                <a:latin typeface="Calibri"/>
                <a:cs typeface="Calibri"/>
              </a:rPr>
              <a:t>di dalam </a:t>
            </a:r>
            <a:r>
              <a:rPr sz="2000" i="1" spc="-10" dirty="0">
                <a:latin typeface="Calibri"/>
                <a:cs typeface="Calibri"/>
              </a:rPr>
              <a:t>restoran, </a:t>
            </a:r>
            <a:r>
              <a:rPr sz="2000" i="1" spc="-15" dirty="0">
                <a:latin typeface="Calibri"/>
                <a:cs typeface="Calibri"/>
              </a:rPr>
              <a:t>maka </a:t>
            </a:r>
            <a:r>
              <a:rPr sz="2000" i="1" spc="-10" dirty="0">
                <a:latin typeface="Calibri"/>
                <a:cs typeface="Calibri"/>
              </a:rPr>
              <a:t>makanan </a:t>
            </a:r>
            <a:r>
              <a:rPr sz="2000" i="1" spc="-5" dirty="0">
                <a:latin typeface="Calibri"/>
                <a:cs typeface="Calibri"/>
              </a:rPr>
              <a:t>yang  dibawa dari </a:t>
            </a:r>
            <a:r>
              <a:rPr sz="2000" i="1" dirty="0">
                <a:latin typeface="Calibri"/>
                <a:cs typeface="Calibri"/>
              </a:rPr>
              <a:t>luar </a:t>
            </a:r>
            <a:r>
              <a:rPr sz="2000" i="1" spc="-10" dirty="0">
                <a:latin typeface="Calibri"/>
                <a:cs typeface="Calibri"/>
              </a:rPr>
              <a:t>(misalkan </a:t>
            </a:r>
            <a:r>
              <a:rPr sz="2000" i="1" spc="-20" dirty="0">
                <a:latin typeface="Calibri"/>
                <a:cs typeface="Calibri"/>
              </a:rPr>
              <a:t>kue </a:t>
            </a:r>
            <a:r>
              <a:rPr sz="2000" i="1" spc="-10" dirty="0">
                <a:latin typeface="Calibri"/>
                <a:cs typeface="Calibri"/>
              </a:rPr>
              <a:t>tart, </a:t>
            </a:r>
            <a:r>
              <a:rPr sz="2000" i="1" spc="-5" dirty="0">
                <a:latin typeface="Calibri"/>
                <a:cs typeface="Calibri"/>
              </a:rPr>
              <a:t>mie </a:t>
            </a:r>
            <a:r>
              <a:rPr sz="2000" i="1" dirty="0">
                <a:latin typeface="Calibri"/>
                <a:cs typeface="Calibri"/>
              </a:rPr>
              <a:t>panjang </a:t>
            </a:r>
            <a:r>
              <a:rPr sz="2000" i="1" spc="-35" dirty="0">
                <a:latin typeface="Calibri"/>
                <a:cs typeface="Calibri"/>
              </a:rPr>
              <a:t>umur, </a:t>
            </a:r>
            <a:r>
              <a:rPr sz="2000" i="1" spc="-5" dirty="0">
                <a:latin typeface="Calibri"/>
                <a:cs typeface="Calibri"/>
              </a:rPr>
              <a:t>telur </a:t>
            </a:r>
            <a:r>
              <a:rPr sz="2000" i="1" dirty="0">
                <a:latin typeface="Calibri"/>
                <a:cs typeface="Calibri"/>
              </a:rPr>
              <a:t>merah, </a:t>
            </a:r>
            <a:r>
              <a:rPr sz="2000" i="1" spc="-5" dirty="0">
                <a:latin typeface="Calibri"/>
                <a:cs typeface="Calibri"/>
              </a:rPr>
              <a:t>hadiah)  </a:t>
            </a:r>
            <a:r>
              <a:rPr sz="2000" b="1" i="1" spc="-5" dirty="0">
                <a:latin typeface="Calibri"/>
                <a:cs typeface="Calibri"/>
              </a:rPr>
              <a:t>harus bersertifikat </a:t>
            </a:r>
            <a:r>
              <a:rPr sz="2000" b="1" i="1" dirty="0">
                <a:latin typeface="Calibri"/>
                <a:cs typeface="Calibri"/>
              </a:rPr>
              <a:t>Halal</a:t>
            </a:r>
            <a:r>
              <a:rPr sz="2000" i="1" dirty="0">
                <a:latin typeface="Calibri"/>
                <a:cs typeface="Calibri"/>
              </a:rPr>
              <a:t>. </a:t>
            </a:r>
            <a:r>
              <a:rPr sz="2000" i="1" spc="-20" dirty="0">
                <a:latin typeface="Calibri"/>
                <a:cs typeface="Calibri"/>
              </a:rPr>
              <a:t>Jika </a:t>
            </a:r>
            <a:r>
              <a:rPr sz="2000" i="1" dirty="0">
                <a:latin typeface="Calibri"/>
                <a:cs typeface="Calibri"/>
              </a:rPr>
              <a:t>tidak, </a:t>
            </a:r>
            <a:r>
              <a:rPr sz="2000" i="1" spc="-15" dirty="0">
                <a:latin typeface="Calibri"/>
                <a:cs typeface="Calibri"/>
              </a:rPr>
              <a:t>maka </a:t>
            </a:r>
            <a:r>
              <a:rPr sz="2000" i="1" spc="-10" dirty="0">
                <a:latin typeface="Calibri"/>
                <a:cs typeface="Calibri"/>
              </a:rPr>
              <a:t>makanan </a:t>
            </a:r>
            <a:r>
              <a:rPr sz="2000" b="1" i="1" spc="-10" dirty="0">
                <a:latin typeface="Calibri"/>
                <a:cs typeface="Calibri"/>
              </a:rPr>
              <a:t>hanya </a:t>
            </a:r>
            <a:r>
              <a:rPr sz="2000" b="1" i="1" dirty="0">
                <a:latin typeface="Calibri"/>
                <a:cs typeface="Calibri"/>
              </a:rPr>
              <a:t>boleh </a:t>
            </a:r>
            <a:r>
              <a:rPr sz="2000" b="1" i="1" spc="-5" dirty="0">
                <a:latin typeface="Calibri"/>
                <a:cs typeface="Calibri"/>
              </a:rPr>
              <a:t>untuk  seremonial </a:t>
            </a:r>
            <a:r>
              <a:rPr sz="2000" i="1" spc="-10" dirty="0">
                <a:latin typeface="Calibri"/>
                <a:cs typeface="Calibri"/>
              </a:rPr>
              <a:t>(dipotong/difoto) </a:t>
            </a:r>
            <a:r>
              <a:rPr sz="2000" i="1" spc="-15" dirty="0">
                <a:latin typeface="Calibri"/>
                <a:cs typeface="Calibri"/>
              </a:rPr>
              <a:t>tetapi </a:t>
            </a:r>
            <a:r>
              <a:rPr sz="2000" i="1" dirty="0">
                <a:latin typeface="Calibri"/>
                <a:cs typeface="Calibri"/>
              </a:rPr>
              <a:t>tidak </a:t>
            </a:r>
            <a:r>
              <a:rPr sz="2000" i="1" spc="-5" dirty="0">
                <a:latin typeface="Calibri"/>
                <a:cs typeface="Calibri"/>
              </a:rPr>
              <a:t>boleh </a:t>
            </a:r>
            <a:r>
              <a:rPr sz="2000" i="1" spc="-10" dirty="0">
                <a:latin typeface="Calibri"/>
                <a:cs typeface="Calibri"/>
              </a:rPr>
              <a:t>dikonsumsi </a:t>
            </a:r>
            <a:r>
              <a:rPr sz="2000" i="1" spc="-5" dirty="0">
                <a:latin typeface="Calibri"/>
                <a:cs typeface="Calibri"/>
              </a:rPr>
              <a:t>di dalam  restoran.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644" y="386842"/>
            <a:ext cx="7220584" cy="5435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Calibri"/>
                <a:cs typeface="Calibri"/>
              </a:rPr>
              <a:t>7. 11 </a:t>
            </a:r>
            <a:r>
              <a:rPr sz="3400" spc="-15" dirty="0">
                <a:latin typeface="Calibri"/>
                <a:cs typeface="Calibri"/>
              </a:rPr>
              <a:t>PROSEDUR </a:t>
            </a:r>
            <a:r>
              <a:rPr sz="3400" spc="-55" dirty="0">
                <a:latin typeface="Calibri"/>
                <a:cs typeface="Calibri"/>
              </a:rPr>
              <a:t>ATURAN</a:t>
            </a:r>
            <a:r>
              <a:rPr sz="3400" spc="7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PENGUNJUNG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703344E-19D4-44DA-AB88-88FF3044C54F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78AF7D8F-15C0-40B7-84A1-FBBB6477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1D1D1C8-BF45-45B4-A9CE-09C59DE0F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CB48F7D-7B0C-4129-AB54-FA34D2210A38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ACF1E68C-7901-4006-849B-09112C142CB9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A9086FE0-09A1-45CA-A360-A63E41A8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10E653E6-2E47-4CD7-8C30-A5F3038004F3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2793" y="1662506"/>
            <a:ext cx="8418195" cy="3957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spcBef>
                <a:spcPts val="9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b="1" spc="-10" dirty="0">
                <a:latin typeface="Calibri"/>
                <a:cs typeface="Calibri"/>
              </a:rPr>
              <a:t>Prosedur </a:t>
            </a:r>
            <a:r>
              <a:rPr sz="2200" b="1" spc="-25" dirty="0">
                <a:latin typeface="Calibri"/>
                <a:cs typeface="Calibri"/>
              </a:rPr>
              <a:t>Tertulis</a:t>
            </a:r>
            <a:r>
              <a:rPr sz="2200" spc="-25" dirty="0">
                <a:latin typeface="Calibri"/>
                <a:cs typeface="Calibri"/>
              </a:rPr>
              <a:t>: tata cara </a:t>
            </a:r>
            <a:r>
              <a:rPr sz="2200" spc="-10" dirty="0">
                <a:latin typeface="Calibri"/>
                <a:cs typeface="Calibri"/>
              </a:rPr>
              <a:t>pelaksanaan suatu aktivitas yang  </a:t>
            </a:r>
            <a:r>
              <a:rPr sz="2200" spc="-15" dirty="0">
                <a:latin typeface="Calibri"/>
                <a:cs typeface="Calibri"/>
              </a:rPr>
              <a:t>dibakukan, </a:t>
            </a:r>
            <a:r>
              <a:rPr sz="2200" spc="-10" dirty="0">
                <a:latin typeface="Calibri"/>
                <a:cs typeface="Calibri"/>
              </a:rPr>
              <a:t>baik </a:t>
            </a:r>
            <a:r>
              <a:rPr sz="2200" spc="-5" dirty="0">
                <a:latin typeface="Calibri"/>
                <a:cs typeface="Calibri"/>
              </a:rPr>
              <a:t>di Manual </a:t>
            </a:r>
            <a:r>
              <a:rPr sz="2200" spc="-10" dirty="0">
                <a:latin typeface="Calibri"/>
                <a:cs typeface="Calibri"/>
              </a:rPr>
              <a:t>SJH ataupun dokumen </a:t>
            </a:r>
            <a:r>
              <a:rPr sz="2200" spc="-5" dirty="0">
                <a:latin typeface="Calibri"/>
                <a:cs typeface="Calibri"/>
              </a:rPr>
              <a:t>di luar Manual </a:t>
            </a:r>
            <a:r>
              <a:rPr sz="2200" spc="-10" dirty="0">
                <a:latin typeface="Calibri"/>
                <a:cs typeface="Calibri"/>
              </a:rPr>
              <a:t>SJH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dapat berupa </a:t>
            </a:r>
            <a:r>
              <a:rPr sz="2200" spc="-30" dirty="0">
                <a:latin typeface="Calibri"/>
                <a:cs typeface="Calibri"/>
              </a:rPr>
              <a:t>prosedur/SOP, </a:t>
            </a:r>
            <a:r>
              <a:rPr sz="2200" spc="-10" dirty="0">
                <a:latin typeface="Calibri"/>
                <a:cs typeface="Calibri"/>
              </a:rPr>
              <a:t>instruksi </a:t>
            </a:r>
            <a:r>
              <a:rPr sz="2200" spc="-20" dirty="0">
                <a:latin typeface="Calibri"/>
                <a:cs typeface="Calibri"/>
              </a:rPr>
              <a:t>kerja </a:t>
            </a:r>
            <a:r>
              <a:rPr sz="2200" spc="-10" dirty="0">
                <a:latin typeface="Calibri"/>
                <a:cs typeface="Calibri"/>
              </a:rPr>
              <a:t>(IK), spesifikasi, </a:t>
            </a:r>
            <a:r>
              <a:rPr sz="2200" spc="-35" dirty="0">
                <a:latin typeface="Calibri"/>
                <a:cs typeface="Calibri"/>
              </a:rPr>
              <a:t>standar,  </a:t>
            </a:r>
            <a:r>
              <a:rPr sz="2200" spc="-10" dirty="0">
                <a:latin typeface="Calibri"/>
                <a:cs typeface="Calibri"/>
              </a:rPr>
              <a:t>jadwal, internal </a:t>
            </a:r>
            <a:r>
              <a:rPr sz="2200" spc="-15" dirty="0">
                <a:latin typeface="Calibri"/>
                <a:cs typeface="Calibri"/>
              </a:rPr>
              <a:t>memo, form,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checklist</a:t>
            </a:r>
            <a:endParaRPr sz="2200">
              <a:latin typeface="Calibri"/>
              <a:cs typeface="Calibri"/>
            </a:endParaRPr>
          </a:p>
          <a:p>
            <a:pPr marL="360045" marR="18415" indent="-347980">
              <a:lnSpc>
                <a:spcPct val="100200"/>
              </a:lnSpc>
              <a:spcBef>
                <a:spcPts val="113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b="1" spc="-5" dirty="0">
                <a:latin typeface="Calibri"/>
                <a:cs typeface="Calibri"/>
              </a:rPr>
              <a:t>Bukti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20" dirty="0">
                <a:latin typeface="Calibri"/>
                <a:cs typeface="Calibri"/>
              </a:rPr>
              <a:t>catatan/rekaman </a:t>
            </a:r>
            <a:r>
              <a:rPr sz="2200" spc="-15" dirty="0">
                <a:latin typeface="Calibri"/>
                <a:cs typeface="Calibri"/>
              </a:rPr>
              <a:t>atau </a:t>
            </a:r>
            <a:r>
              <a:rPr sz="2200" spc="-5" dirty="0">
                <a:latin typeface="Calibri"/>
                <a:cs typeface="Calibri"/>
              </a:rPr>
              <a:t>hasil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dicapai dari pelaksanaan  prosedur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dapat berupa </a:t>
            </a:r>
            <a:r>
              <a:rPr sz="2200" spc="-30" dirty="0">
                <a:latin typeface="Calibri"/>
                <a:cs typeface="Calibri"/>
              </a:rPr>
              <a:t>formulir, </a:t>
            </a:r>
            <a:r>
              <a:rPr sz="2200" spc="-10" dirty="0">
                <a:latin typeface="Calibri"/>
                <a:cs typeface="Calibri"/>
              </a:rPr>
              <a:t>checklist, </a:t>
            </a:r>
            <a:r>
              <a:rPr sz="2200" spc="-40" dirty="0">
                <a:latin typeface="Calibri"/>
                <a:cs typeface="Calibri"/>
              </a:rPr>
              <a:t>daftar, </a:t>
            </a:r>
            <a:r>
              <a:rPr sz="2200" spc="-5" dirty="0">
                <a:latin typeface="Calibri"/>
                <a:cs typeface="Calibri"/>
              </a:rPr>
              <a:t>logbook, planning,  </a:t>
            </a:r>
            <a:r>
              <a:rPr sz="2200" spc="-10" dirty="0">
                <a:latin typeface="Calibri"/>
                <a:cs typeface="Calibri"/>
              </a:rPr>
              <a:t>report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yang </a:t>
            </a:r>
            <a:r>
              <a:rPr sz="2200" b="1" spc="-5" dirty="0">
                <a:latin typeface="Calibri"/>
                <a:cs typeface="Calibri"/>
              </a:rPr>
              <a:t>sudah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terisi</a:t>
            </a:r>
            <a:endParaRPr sz="2200">
              <a:latin typeface="Calibri"/>
              <a:cs typeface="Calibri"/>
            </a:endParaRPr>
          </a:p>
          <a:p>
            <a:pPr marL="360045" marR="35560">
              <a:spcBef>
                <a:spcPts val="780"/>
              </a:spcBef>
            </a:pPr>
            <a:r>
              <a:rPr sz="2200" spc="-5" dirty="0">
                <a:latin typeface="Calibri"/>
                <a:cs typeface="Calibri"/>
              </a:rPr>
              <a:t>Bukti </a:t>
            </a:r>
            <a:r>
              <a:rPr sz="2200" spc="-10" dirty="0">
                <a:latin typeface="Calibri"/>
                <a:cs typeface="Calibri"/>
              </a:rPr>
              <a:t>penerapan SJH dapat </a:t>
            </a:r>
            <a:r>
              <a:rPr sz="2200" spc="-15" dirty="0">
                <a:latin typeface="Calibri"/>
                <a:cs typeface="Calibri"/>
              </a:rPr>
              <a:t>digabungkan dengan </a:t>
            </a:r>
            <a:r>
              <a:rPr sz="2200" spc="-10" dirty="0">
                <a:latin typeface="Calibri"/>
                <a:cs typeface="Calibri"/>
              </a:rPr>
              <a:t>bukti untuk sistem  </a:t>
            </a:r>
            <a:r>
              <a:rPr sz="2200" spc="-5" dirty="0">
                <a:latin typeface="Calibri"/>
                <a:cs typeface="Calibri"/>
              </a:rPr>
              <a:t>lain, </a:t>
            </a:r>
            <a:r>
              <a:rPr sz="2200" spc="-10" dirty="0">
                <a:latin typeface="Calibri"/>
                <a:cs typeface="Calibri"/>
              </a:rPr>
              <a:t>disimpan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5" dirty="0">
                <a:latin typeface="Calibri"/>
                <a:cs typeface="Calibri"/>
              </a:rPr>
              <a:t>aman, </a:t>
            </a:r>
            <a:r>
              <a:rPr sz="2200" spc="-10" dirty="0">
                <a:latin typeface="Calibri"/>
                <a:cs typeface="Calibri"/>
              </a:rPr>
              <a:t>dapat dicari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5" dirty="0">
                <a:latin typeface="Calibri"/>
                <a:cs typeface="Calibri"/>
              </a:rPr>
              <a:t>mudah, masa </a:t>
            </a:r>
            <a:r>
              <a:rPr sz="2200" spc="-10" dirty="0">
                <a:latin typeface="Calibri"/>
                <a:cs typeface="Calibri"/>
              </a:rPr>
              <a:t>simpan  </a:t>
            </a:r>
            <a:r>
              <a:rPr sz="2200" spc="-5" dirty="0">
                <a:latin typeface="Calibri"/>
                <a:cs typeface="Calibri"/>
              </a:rPr>
              <a:t>sesuai </a:t>
            </a:r>
            <a:r>
              <a:rPr sz="2200" spc="-15" dirty="0">
                <a:latin typeface="Calibri"/>
                <a:cs typeface="Calibri"/>
              </a:rPr>
              <a:t>kebutuhan atau </a:t>
            </a:r>
            <a:r>
              <a:rPr sz="2200" spc="-5" dirty="0">
                <a:latin typeface="Calibri"/>
                <a:cs typeface="Calibri"/>
              </a:rPr>
              <a:t>sesuai </a:t>
            </a:r>
            <a:r>
              <a:rPr sz="2200" spc="-15" dirty="0">
                <a:latin typeface="Calibri"/>
                <a:cs typeface="Calibri"/>
              </a:rPr>
              <a:t>dengan </a:t>
            </a:r>
            <a:r>
              <a:rPr sz="2200" spc="-5" dirty="0">
                <a:latin typeface="Calibri"/>
                <a:cs typeface="Calibri"/>
              </a:rPr>
              <a:t>masa </a:t>
            </a:r>
            <a:r>
              <a:rPr sz="2200" spc="-10" dirty="0">
                <a:latin typeface="Calibri"/>
                <a:cs typeface="Calibri"/>
              </a:rPr>
              <a:t>berlaku Sertifikat </a:t>
            </a:r>
            <a:r>
              <a:rPr sz="2200" spc="-5" dirty="0">
                <a:latin typeface="Calibri"/>
                <a:cs typeface="Calibri"/>
              </a:rPr>
              <a:t>halal  </a:t>
            </a:r>
            <a:r>
              <a:rPr sz="2200" spc="-15" dirty="0">
                <a:latin typeface="Calibri"/>
                <a:cs typeface="Calibri"/>
              </a:rPr>
              <a:t>(agar tersedia </a:t>
            </a:r>
            <a:r>
              <a:rPr sz="2200" spc="-10" dirty="0">
                <a:latin typeface="Calibri"/>
                <a:cs typeface="Calibri"/>
              </a:rPr>
              <a:t>saat </a:t>
            </a:r>
            <a:r>
              <a:rPr sz="2200" spc="-15" dirty="0">
                <a:latin typeface="Calibri"/>
                <a:cs typeface="Calibri"/>
              </a:rPr>
              <a:t>dilakukan </a:t>
            </a:r>
            <a:r>
              <a:rPr sz="2200" spc="-5" dirty="0">
                <a:latin typeface="Calibri"/>
                <a:cs typeface="Calibri"/>
              </a:rPr>
              <a:t>audit </a:t>
            </a:r>
            <a:r>
              <a:rPr sz="2200" spc="-10" dirty="0">
                <a:latin typeface="Calibri"/>
                <a:cs typeface="Calibri"/>
              </a:rPr>
              <a:t>eksternal)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5018" y="607263"/>
            <a:ext cx="4299585" cy="60579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0D0D0D"/>
                </a:solidFill>
                <a:latin typeface="Calibri"/>
                <a:cs typeface="Calibri"/>
              </a:rPr>
              <a:t>DEFINISI </a:t>
            </a:r>
            <a:r>
              <a:rPr sz="3800" spc="-5" dirty="0">
                <a:solidFill>
                  <a:srgbClr val="0D0D0D"/>
                </a:solidFill>
                <a:latin typeface="Calibri"/>
                <a:cs typeface="Calibri"/>
              </a:rPr>
              <a:t>TERKAIT</a:t>
            </a:r>
            <a:r>
              <a:rPr sz="3800" spc="-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800" spc="-10" dirty="0">
                <a:solidFill>
                  <a:srgbClr val="0D0D0D"/>
                </a:solidFill>
                <a:latin typeface="Calibri"/>
                <a:cs typeface="Calibri"/>
              </a:rPr>
              <a:t>SJH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601" y="152400"/>
            <a:ext cx="1543811" cy="1143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7692" y="702564"/>
            <a:ext cx="505968" cy="39319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530A1BB3-B323-41C5-9966-4311B928247C}"/>
              </a:ext>
            </a:extLst>
          </p:cNvPr>
          <p:cNvGrpSpPr/>
          <p:nvPr/>
        </p:nvGrpSpPr>
        <p:grpSpPr>
          <a:xfrm>
            <a:off x="-144162" y="-846747"/>
            <a:ext cx="12797060" cy="7521866"/>
            <a:chOff x="-144162" y="-663866"/>
            <a:chExt cx="12797060" cy="7521866"/>
          </a:xfrm>
        </p:grpSpPr>
        <p:pic>
          <p:nvPicPr>
            <p:cNvPr id="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9EE4FECF-AFE3-4378-97B1-BAB1EE0E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CCB7A94-0DF5-4A82-B25D-981E39BE9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907D6C0-BEE0-4371-A108-F3D9027A5237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B6D91CA0-BECE-47E1-A685-CFD5A9569B60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CBABF0E8-6D62-4E5C-A94A-DF47536DA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9A75C064-1E23-4DE9-912B-81B9CE9C3483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340" y="1388110"/>
            <a:ext cx="7931150" cy="447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Khusus </a:t>
            </a:r>
            <a:r>
              <a:rPr sz="2200" spc="-15" dirty="0">
                <a:latin typeface="Calibri"/>
                <a:cs typeface="Calibri"/>
              </a:rPr>
              <a:t>restoran/katering 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perusahaan harus </a:t>
            </a:r>
            <a:r>
              <a:rPr sz="2200" spc="-15" dirty="0">
                <a:latin typeface="Calibri"/>
                <a:cs typeface="Calibri"/>
              </a:rPr>
              <a:t>mempunyai prosedur  aturan karyawan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menjamin </a:t>
            </a:r>
            <a:r>
              <a:rPr sz="2200" spc="-15" dirty="0">
                <a:latin typeface="Calibri"/>
                <a:cs typeface="Calibri"/>
              </a:rPr>
              <a:t>karyawan </a:t>
            </a:r>
            <a:r>
              <a:rPr sz="2200" spc="-5" dirty="0">
                <a:latin typeface="Calibri"/>
                <a:cs typeface="Calibri"/>
              </a:rPr>
              <a:t>tidak </a:t>
            </a:r>
            <a:r>
              <a:rPr sz="2200" spc="-15" dirty="0">
                <a:latin typeface="Calibri"/>
                <a:cs typeface="Calibri"/>
              </a:rPr>
              <a:t>mengkonsumsi  produk </a:t>
            </a:r>
            <a:r>
              <a:rPr sz="2200" spc="-10" dirty="0">
                <a:latin typeface="Calibri"/>
                <a:cs typeface="Calibri"/>
              </a:rPr>
              <a:t>dari </a:t>
            </a:r>
            <a:r>
              <a:rPr sz="2200" spc="-5" dirty="0">
                <a:latin typeface="Calibri"/>
                <a:cs typeface="Calibri"/>
              </a:rPr>
              <a:t>luar </a:t>
            </a:r>
            <a:r>
              <a:rPr sz="2200" spc="-10" dirty="0">
                <a:latin typeface="Calibri"/>
                <a:cs typeface="Calibri"/>
              </a:rPr>
              <a:t>outlet/dapur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5" dirty="0">
                <a:latin typeface="Calibri"/>
                <a:cs typeface="Calibri"/>
              </a:rPr>
              <a:t>tidak memiliki </a:t>
            </a:r>
            <a:r>
              <a:rPr sz="2200" spc="-15" dirty="0">
                <a:latin typeface="Calibri"/>
                <a:cs typeface="Calibri"/>
              </a:rPr>
              <a:t>status </a:t>
            </a:r>
            <a:r>
              <a:rPr sz="2200" spc="-10" dirty="0">
                <a:latin typeface="Calibri"/>
                <a:cs typeface="Calibri"/>
              </a:rPr>
              <a:t>kehalalan  </a:t>
            </a:r>
            <a:r>
              <a:rPr sz="2200" spc="-15" dirty="0">
                <a:latin typeface="Calibri"/>
                <a:cs typeface="Calibri"/>
              </a:rPr>
              <a:t>yang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jelas.</a:t>
            </a:r>
            <a:endParaRPr sz="2200">
              <a:latin typeface="Calibri"/>
              <a:cs typeface="Calibri"/>
            </a:endParaRPr>
          </a:p>
          <a:p>
            <a:pPr marL="76200">
              <a:spcBef>
                <a:spcPts val="1730"/>
              </a:spcBef>
            </a:pPr>
            <a:r>
              <a:rPr sz="2200" b="1" spc="-20" dirty="0">
                <a:latin typeface="Calibri"/>
                <a:cs typeface="Calibri"/>
              </a:rPr>
              <a:t>Caranya:</a:t>
            </a:r>
            <a:endParaRPr sz="2200">
              <a:latin typeface="Calibri"/>
              <a:cs typeface="Calibri"/>
            </a:endParaRPr>
          </a:p>
          <a:p>
            <a:pPr marL="355600" marR="149860" indent="-343535">
              <a:spcBef>
                <a:spcPts val="1130"/>
              </a:spcBef>
              <a:buFont typeface="Wingdings"/>
              <a:buChar char=""/>
              <a:tabLst>
                <a:tab pos="356235" algn="l"/>
              </a:tabLst>
            </a:pPr>
            <a:r>
              <a:rPr sz="2200" i="1" spc="-20" dirty="0">
                <a:latin typeface="Calibri"/>
                <a:cs typeface="Calibri"/>
              </a:rPr>
              <a:t>Menerapkan </a:t>
            </a:r>
            <a:r>
              <a:rPr sz="2200" b="1" i="1" spc="-5" dirty="0">
                <a:latin typeface="Calibri"/>
                <a:cs typeface="Calibri"/>
              </a:rPr>
              <a:t>aturan larangan bagi </a:t>
            </a:r>
            <a:r>
              <a:rPr sz="2200" b="1" i="1" spc="-15" dirty="0">
                <a:latin typeface="Calibri"/>
                <a:cs typeface="Calibri"/>
              </a:rPr>
              <a:t>karyawan </a:t>
            </a:r>
            <a:r>
              <a:rPr sz="2200" i="1" spc="-15" dirty="0">
                <a:latin typeface="Calibri"/>
                <a:cs typeface="Calibri"/>
              </a:rPr>
              <a:t>mengkonsumsi  makanan/minuman </a:t>
            </a:r>
            <a:r>
              <a:rPr sz="2200" i="1" spc="-10" dirty="0">
                <a:latin typeface="Calibri"/>
                <a:cs typeface="Calibri"/>
              </a:rPr>
              <a:t>haram </a:t>
            </a:r>
            <a:r>
              <a:rPr sz="2200" i="1" spc="-15" dirty="0">
                <a:latin typeface="Calibri"/>
                <a:cs typeface="Calibri"/>
              </a:rPr>
              <a:t>atau </a:t>
            </a:r>
            <a:r>
              <a:rPr sz="2200" i="1" spc="-5" dirty="0">
                <a:latin typeface="Calibri"/>
                <a:cs typeface="Calibri"/>
              </a:rPr>
              <a:t>tidak </a:t>
            </a:r>
            <a:r>
              <a:rPr sz="2200" i="1" spc="-10" dirty="0">
                <a:latin typeface="Calibri"/>
                <a:cs typeface="Calibri"/>
              </a:rPr>
              <a:t>jelas </a:t>
            </a:r>
            <a:r>
              <a:rPr sz="2200" i="1" spc="-15" dirty="0">
                <a:latin typeface="Calibri"/>
                <a:cs typeface="Calibri"/>
              </a:rPr>
              <a:t>status kehalalannya </a:t>
            </a:r>
            <a:r>
              <a:rPr sz="2200" i="1" spc="-10" dirty="0">
                <a:latin typeface="Calibri"/>
                <a:cs typeface="Calibri"/>
              </a:rPr>
              <a:t>di  dalam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outlet/dapur</a:t>
            </a:r>
            <a:endParaRPr sz="2200">
              <a:latin typeface="Calibri"/>
              <a:cs typeface="Calibri"/>
            </a:endParaRPr>
          </a:p>
          <a:p>
            <a:pPr marL="355600" marR="24130" indent="-343535">
              <a:lnSpc>
                <a:spcPct val="98500"/>
              </a:lnSpc>
              <a:spcBef>
                <a:spcPts val="565"/>
              </a:spcBef>
              <a:buFont typeface="Wingdings"/>
              <a:buChar char=""/>
              <a:tabLst>
                <a:tab pos="356235" algn="l"/>
              </a:tabLst>
            </a:pPr>
            <a:r>
              <a:rPr sz="2200" i="1" spc="-25" dirty="0">
                <a:latin typeface="Calibri"/>
                <a:cs typeface="Calibri"/>
              </a:rPr>
              <a:t>Jika </a:t>
            </a:r>
            <a:r>
              <a:rPr sz="2200" i="1" spc="-10" dirty="0">
                <a:latin typeface="Calibri"/>
                <a:cs typeface="Calibri"/>
              </a:rPr>
              <a:t>terdapat </a:t>
            </a:r>
            <a:r>
              <a:rPr sz="2200" i="1" spc="-15" dirty="0">
                <a:latin typeface="Calibri"/>
                <a:cs typeface="Calibri"/>
              </a:rPr>
              <a:t>karyawan </a:t>
            </a:r>
            <a:r>
              <a:rPr sz="2200" i="1" spc="-5" dirty="0">
                <a:latin typeface="Calibri"/>
                <a:cs typeface="Calibri"/>
              </a:rPr>
              <a:t>yang membawa </a:t>
            </a:r>
            <a:r>
              <a:rPr sz="2200" i="1" spc="-10" dirty="0">
                <a:latin typeface="Calibri"/>
                <a:cs typeface="Calibri"/>
              </a:rPr>
              <a:t>makanan/minuman  haram/tidak jelas </a:t>
            </a:r>
            <a:r>
              <a:rPr sz="2200" i="1" spc="-15" dirty="0">
                <a:latin typeface="Calibri"/>
                <a:cs typeface="Calibri"/>
              </a:rPr>
              <a:t>status kehalalannya </a:t>
            </a:r>
            <a:r>
              <a:rPr sz="2300" i="1" spc="-105" dirty="0">
                <a:latin typeface="Wingdings"/>
                <a:cs typeface="Wingdings"/>
              </a:rPr>
              <a:t></a:t>
            </a:r>
            <a:r>
              <a:rPr sz="2300" i="1" spc="-105" dirty="0"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karyawan </a:t>
            </a:r>
            <a:r>
              <a:rPr sz="2200" i="1" spc="-10" dirty="0">
                <a:latin typeface="Calibri"/>
                <a:cs typeface="Calibri"/>
              </a:rPr>
              <a:t>tidak boleh  </a:t>
            </a:r>
            <a:r>
              <a:rPr sz="2200" i="1" spc="-15" dirty="0">
                <a:latin typeface="Calibri"/>
                <a:cs typeface="Calibri"/>
              </a:rPr>
              <a:t>mengkonsumsi makanan/minuman </a:t>
            </a:r>
            <a:r>
              <a:rPr sz="2200" i="1" spc="-10" dirty="0">
                <a:latin typeface="Calibri"/>
                <a:cs typeface="Calibri"/>
              </a:rPr>
              <a:t>tersebut </a:t>
            </a:r>
            <a:r>
              <a:rPr sz="2200" i="1" spc="-5" dirty="0">
                <a:latin typeface="Calibri"/>
                <a:cs typeface="Calibri"/>
              </a:rPr>
              <a:t>di </a:t>
            </a:r>
            <a:r>
              <a:rPr sz="2200" i="1" spc="-10" dirty="0">
                <a:latin typeface="Calibri"/>
                <a:cs typeface="Calibri"/>
              </a:rPr>
              <a:t>dalam outlet/dapur  dan </a:t>
            </a:r>
            <a:r>
              <a:rPr sz="2200" i="1" spc="-5" dirty="0">
                <a:latin typeface="Calibri"/>
                <a:cs typeface="Calibri"/>
              </a:rPr>
              <a:t>tidak </a:t>
            </a:r>
            <a:r>
              <a:rPr sz="2200" i="1" spc="-10" dirty="0">
                <a:latin typeface="Calibri"/>
                <a:cs typeface="Calibri"/>
              </a:rPr>
              <a:t>boleh </a:t>
            </a:r>
            <a:r>
              <a:rPr sz="2200" i="1" spc="-15" dirty="0">
                <a:latin typeface="Calibri"/>
                <a:cs typeface="Calibri"/>
              </a:rPr>
              <a:t>menggunakan </a:t>
            </a:r>
            <a:r>
              <a:rPr sz="2200" i="1" spc="-10" dirty="0">
                <a:latin typeface="Calibri"/>
                <a:cs typeface="Calibri"/>
              </a:rPr>
              <a:t>peralatan </a:t>
            </a:r>
            <a:r>
              <a:rPr sz="2200" i="1" spc="-20" dirty="0">
                <a:latin typeface="Calibri"/>
                <a:cs typeface="Calibri"/>
              </a:rPr>
              <a:t>makan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outlet/dapur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9916" y="272541"/>
            <a:ext cx="715264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7. 12 </a:t>
            </a:r>
            <a:r>
              <a:rPr sz="3600" spc="-10" dirty="0">
                <a:latin typeface="Calibri"/>
                <a:cs typeface="Calibri"/>
              </a:rPr>
              <a:t>PROSEDUR </a:t>
            </a:r>
            <a:r>
              <a:rPr sz="3600" spc="-50" dirty="0">
                <a:latin typeface="Calibri"/>
                <a:cs typeface="Calibri"/>
              </a:rPr>
              <a:t>ATURAN </a:t>
            </a:r>
            <a:r>
              <a:rPr sz="3600" spc="-90" dirty="0">
                <a:latin typeface="Calibri"/>
                <a:cs typeface="Calibri"/>
              </a:rPr>
              <a:t>KARYAWAN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F86B2366-5E18-4AFA-B7B1-9E37539CCC62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5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AE3DA140-2FF8-4455-A9D3-F97ADD71F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6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61BF2CD-60D6-4CA6-87F9-2AFA48EF9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2D2FA05-4802-46FB-8B6E-B83DAC07387E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BC5BC87E-01E4-4068-BF63-F7EFFD793C53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FF2219C8-E7A2-488E-B98E-277F29DC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1D91F5DD-2C27-495C-9696-BCB06CBC73E3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457201"/>
            <a:ext cx="1828800" cy="11155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2640" y="5203698"/>
            <a:ext cx="202692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9940" y="1861566"/>
            <a:ext cx="8228330" cy="362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Perusahaan </a:t>
            </a:r>
            <a:r>
              <a:rPr sz="2400" b="1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prosedur </a:t>
            </a:r>
            <a:r>
              <a:rPr sz="2400" spc="-5" dirty="0">
                <a:latin typeface="Calibri"/>
                <a:cs typeface="Calibri"/>
              </a:rPr>
              <a:t>tertulis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menjamin  </a:t>
            </a:r>
            <a:r>
              <a:rPr sz="2400" spc="-15" dirty="0">
                <a:latin typeface="Calibri"/>
                <a:cs typeface="Calibri"/>
              </a:rPr>
              <a:t>ketertelusuran </a:t>
            </a:r>
            <a:r>
              <a:rPr sz="2400" spc="-10" dirty="0">
                <a:latin typeface="Calibri"/>
                <a:cs typeface="Calibri"/>
              </a:rPr>
              <a:t>produk yang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disertifikasi.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17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Maksud</a:t>
            </a:r>
            <a:r>
              <a:rPr sz="2400" spc="-15" dirty="0">
                <a:latin typeface="Calibri"/>
                <a:cs typeface="Calibri"/>
              </a:rPr>
              <a:t> ketertelusuran</a:t>
            </a:r>
            <a:endParaRPr sz="2400">
              <a:latin typeface="Calibri"/>
              <a:cs typeface="Calibri"/>
            </a:endParaRPr>
          </a:p>
          <a:p>
            <a:pPr marL="697230" marR="119380" indent="-1905">
              <a:spcBef>
                <a:spcPts val="1780"/>
              </a:spcBef>
            </a:pPr>
            <a:r>
              <a:rPr sz="2400" spc="-5" dirty="0">
                <a:latin typeface="Calibri"/>
                <a:cs typeface="Calibri"/>
              </a:rPr>
              <a:t>Selalu </a:t>
            </a:r>
            <a:r>
              <a:rPr sz="2400" spc="-10" dirty="0">
                <a:latin typeface="Calibri"/>
                <a:cs typeface="Calibri"/>
              </a:rPr>
              <a:t>dapat dibuktikan bahwa produk yang </a:t>
            </a:r>
            <a:r>
              <a:rPr sz="2400" spc="-5" dirty="0">
                <a:latin typeface="Calibri"/>
                <a:cs typeface="Calibri"/>
              </a:rPr>
              <a:t>disertifikasi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berasal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dari bahan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yang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disetujui </a:t>
            </a:r>
            <a:r>
              <a:rPr sz="2400" spc="-5" dirty="0">
                <a:latin typeface="Calibri"/>
                <a:cs typeface="Calibri"/>
              </a:rPr>
              <a:t>(termasuk </a:t>
            </a:r>
            <a:r>
              <a:rPr sz="2400" spc="-15" dirty="0">
                <a:latin typeface="Calibri"/>
                <a:cs typeface="Calibri"/>
              </a:rPr>
              <a:t>jika </a:t>
            </a:r>
            <a:r>
              <a:rPr sz="2400" dirty="0">
                <a:latin typeface="Calibri"/>
                <a:cs typeface="Calibri"/>
              </a:rPr>
              <a:t>ada  </a:t>
            </a:r>
            <a:r>
              <a:rPr sz="2400" spc="-15" dirty="0">
                <a:latin typeface="Calibri"/>
                <a:cs typeface="Calibri"/>
              </a:rPr>
              <a:t>pengkodean </a:t>
            </a:r>
            <a:r>
              <a:rPr sz="2400" spc="-10" dirty="0">
                <a:latin typeface="Calibri"/>
                <a:cs typeface="Calibri"/>
              </a:rPr>
              <a:t>bahan/produk)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diproduksi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fasilitas yang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memenuhi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kriteria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>
              <a:spcBef>
                <a:spcPts val="1775"/>
              </a:spcBef>
            </a:pPr>
            <a:r>
              <a:rPr sz="2400" dirty="0">
                <a:latin typeface="Calibri"/>
                <a:cs typeface="Calibri"/>
              </a:rPr>
              <a:t>Bukti </a:t>
            </a:r>
            <a:r>
              <a:rPr sz="2400" spc="-15" dirty="0">
                <a:latin typeface="Calibri"/>
                <a:cs typeface="Calibri"/>
              </a:rPr>
              <a:t>ketertelusuran </a:t>
            </a:r>
            <a:r>
              <a:rPr sz="2400" spc="-10" dirty="0">
                <a:latin typeface="Calibri"/>
                <a:cs typeface="Calibri"/>
              </a:rPr>
              <a:t>produk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dibuat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dipelihara.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0395" y="107687"/>
            <a:ext cx="4037329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Kemampuan</a:t>
            </a:r>
            <a:r>
              <a:rPr spc="-50" dirty="0"/>
              <a:t> </a:t>
            </a:r>
            <a:r>
              <a:rPr dirty="0"/>
              <a:t>Telusur</a:t>
            </a:r>
          </a:p>
        </p:txBody>
      </p:sp>
      <p:sp>
        <p:nvSpPr>
          <p:cNvPr id="6" name="object 6"/>
          <p:cNvSpPr/>
          <p:nvPr/>
        </p:nvSpPr>
        <p:spPr>
          <a:xfrm>
            <a:off x="2286001" y="3352800"/>
            <a:ext cx="388619" cy="914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0" y="341375"/>
            <a:ext cx="914400" cy="9144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244BCE30-9FE5-4DD3-A46F-29506722DB2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9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0C8E3363-4C47-4DFB-BBC9-35489732B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0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8ADC0FA-A1E8-4F7A-93C5-47C701A2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1433FAC-A04C-4BAB-A693-E023764FD96D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273317A3-FB4F-4DE3-9C72-6E5FA2DC8967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F1B3EF-3687-4375-8D41-131B11898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BD337D59-E1E2-4529-AAC7-3024B50C9F92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537158"/>
            <a:ext cx="8307705" cy="423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Perusahaan harus </a:t>
            </a:r>
            <a:r>
              <a:rPr sz="2400" spc="-10" dirty="0">
                <a:latin typeface="Calibri"/>
                <a:cs typeface="Calibri"/>
              </a:rPr>
              <a:t>mempunyai prosedur untuk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menangani</a:t>
            </a:r>
            <a:endParaRPr sz="2400">
              <a:latin typeface="Calibri"/>
              <a:cs typeface="Calibri"/>
            </a:endParaRPr>
          </a:p>
          <a:p>
            <a:pPr marL="355600"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produk yang </a:t>
            </a:r>
            <a:r>
              <a:rPr sz="2400" dirty="0">
                <a:latin typeface="Calibri"/>
                <a:cs typeface="Calibri"/>
              </a:rPr>
              <a:t>tidak memenuhi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kriteria.</a:t>
            </a:r>
            <a:endParaRPr sz="2400">
              <a:latin typeface="Calibri"/>
              <a:cs typeface="Calibri"/>
            </a:endParaRPr>
          </a:p>
          <a:p>
            <a:pPr marL="355600" marR="547370" indent="-1905">
              <a:spcBef>
                <a:spcPts val="1225"/>
              </a:spcBef>
            </a:pPr>
            <a:r>
              <a:rPr sz="2000" i="1" spc="-5" dirty="0">
                <a:latin typeface="Calibri"/>
                <a:cs typeface="Calibri"/>
              </a:rPr>
              <a:t>Prosedur harus </a:t>
            </a:r>
            <a:r>
              <a:rPr sz="2000" i="1" dirty="0">
                <a:latin typeface="Calibri"/>
                <a:cs typeface="Calibri"/>
              </a:rPr>
              <a:t>memuat </a:t>
            </a:r>
            <a:r>
              <a:rPr sz="2000" i="1" spc="-5" dirty="0">
                <a:latin typeface="Calibri"/>
                <a:cs typeface="Calibri"/>
              </a:rPr>
              <a:t>definisi yang tepat </a:t>
            </a:r>
            <a:r>
              <a:rPr sz="2000" i="1" spc="-10" dirty="0">
                <a:latin typeface="Calibri"/>
                <a:cs typeface="Calibri"/>
              </a:rPr>
              <a:t>tentang </a:t>
            </a:r>
            <a:r>
              <a:rPr sz="2000" i="1" spc="-5" dirty="0">
                <a:latin typeface="Calibri"/>
                <a:cs typeface="Calibri"/>
              </a:rPr>
              <a:t>produk </a:t>
            </a:r>
            <a:r>
              <a:rPr sz="2000" i="1" dirty="0">
                <a:latin typeface="Calibri"/>
                <a:cs typeface="Calibri"/>
              </a:rPr>
              <a:t>ini dan </a:t>
            </a:r>
            <a:r>
              <a:rPr sz="2000" i="1" spc="-10" dirty="0">
                <a:latin typeface="Calibri"/>
                <a:cs typeface="Calibri"/>
              </a:rPr>
              <a:t>cara  </a:t>
            </a:r>
            <a:r>
              <a:rPr sz="2000" i="1" spc="-5" dirty="0">
                <a:latin typeface="Calibri"/>
                <a:cs typeface="Calibri"/>
              </a:rPr>
              <a:t>menanganinya.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353695"/>
            <a:r>
              <a:rPr sz="2200" b="1" i="1" spc="-5" dirty="0">
                <a:latin typeface="Calibri"/>
                <a:cs typeface="Calibri"/>
              </a:rPr>
              <a:t>Definisi:</a:t>
            </a:r>
            <a:endParaRPr sz="2200">
              <a:latin typeface="Calibri"/>
              <a:cs typeface="Calibri"/>
            </a:endParaRPr>
          </a:p>
          <a:p>
            <a:pPr marL="355600" marR="5080" indent="-1905">
              <a:spcBef>
                <a:spcPts val="810"/>
              </a:spcBef>
            </a:pPr>
            <a:r>
              <a:rPr sz="2000" i="1" spc="-5" dirty="0">
                <a:latin typeface="Calibri"/>
                <a:cs typeface="Calibri"/>
              </a:rPr>
              <a:t>produk yang sudah </a:t>
            </a:r>
            <a:r>
              <a:rPr sz="2000" i="1" spc="-10" dirty="0">
                <a:latin typeface="Calibri"/>
                <a:cs typeface="Calibri"/>
              </a:rPr>
              <a:t>disertifikasi </a:t>
            </a:r>
            <a:r>
              <a:rPr sz="2000" i="1" spc="-15" dirty="0">
                <a:latin typeface="Calibri"/>
                <a:cs typeface="Calibri"/>
              </a:rPr>
              <a:t>tetapi </a:t>
            </a:r>
            <a:r>
              <a:rPr sz="2000" b="1" i="1" spc="-5" dirty="0">
                <a:latin typeface="Calibri"/>
                <a:cs typeface="Calibri"/>
              </a:rPr>
              <a:t>terlanjur </a:t>
            </a:r>
            <a:r>
              <a:rPr sz="2000" i="1" spc="-5" dirty="0">
                <a:latin typeface="Calibri"/>
                <a:cs typeface="Calibri"/>
              </a:rPr>
              <a:t>diproduksi dari </a:t>
            </a:r>
            <a:r>
              <a:rPr sz="2000" b="1" i="1" dirty="0">
                <a:latin typeface="Calibri"/>
                <a:cs typeface="Calibri"/>
              </a:rPr>
              <a:t>bahan yang  tidak </a:t>
            </a:r>
            <a:r>
              <a:rPr sz="2000" b="1" i="1" spc="-5" dirty="0">
                <a:latin typeface="Calibri"/>
                <a:cs typeface="Calibri"/>
              </a:rPr>
              <a:t>disetujui </a:t>
            </a:r>
            <a:r>
              <a:rPr sz="2000" i="1" spc="-5" dirty="0">
                <a:latin typeface="Calibri"/>
                <a:cs typeface="Calibri"/>
              </a:rPr>
              <a:t>dan/atau diproduksi </a:t>
            </a:r>
            <a:r>
              <a:rPr sz="2000" i="1" dirty="0">
                <a:latin typeface="Calibri"/>
                <a:cs typeface="Calibri"/>
              </a:rPr>
              <a:t>di </a:t>
            </a:r>
            <a:r>
              <a:rPr sz="2000" b="1" i="1" spc="-5" dirty="0">
                <a:latin typeface="Calibri"/>
                <a:cs typeface="Calibri"/>
              </a:rPr>
              <a:t>fasilitas </a:t>
            </a:r>
            <a:r>
              <a:rPr sz="2000" b="1" i="1" dirty="0">
                <a:latin typeface="Calibri"/>
                <a:cs typeface="Calibri"/>
              </a:rPr>
              <a:t>yang tidak </a:t>
            </a:r>
            <a:r>
              <a:rPr sz="2000" b="1" i="1" spc="-5" dirty="0">
                <a:latin typeface="Calibri"/>
                <a:cs typeface="Calibri"/>
              </a:rPr>
              <a:t>memenuhi</a:t>
            </a:r>
            <a:r>
              <a:rPr sz="2000" b="1" i="1" spc="-2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kriteria</a:t>
            </a:r>
            <a:endParaRPr sz="2000">
              <a:latin typeface="Calibri"/>
              <a:cs typeface="Calibri"/>
            </a:endParaRPr>
          </a:p>
          <a:p>
            <a:pPr marL="355600" marR="135890" indent="-1905">
              <a:spcBef>
                <a:spcPts val="810"/>
              </a:spcBef>
            </a:pPr>
            <a:r>
              <a:rPr sz="2000" i="1" spc="-5" dirty="0">
                <a:latin typeface="Calibri"/>
                <a:cs typeface="Calibri"/>
              </a:rPr>
              <a:t>Produk yang </a:t>
            </a:r>
            <a:r>
              <a:rPr sz="2000" i="1" dirty="0">
                <a:latin typeface="Calibri"/>
                <a:cs typeface="Calibri"/>
              </a:rPr>
              <a:t>tidak memenuhi </a:t>
            </a:r>
            <a:r>
              <a:rPr sz="2000" i="1" spc="-5" dirty="0">
                <a:latin typeface="Calibri"/>
                <a:cs typeface="Calibri"/>
              </a:rPr>
              <a:t>kriteria dapat </a:t>
            </a:r>
            <a:r>
              <a:rPr sz="2000" i="1" spc="-10" dirty="0">
                <a:latin typeface="Calibri"/>
                <a:cs typeface="Calibri"/>
              </a:rPr>
              <a:t>diidentifikasi </a:t>
            </a:r>
            <a:r>
              <a:rPr sz="2000" i="1" spc="-5" dirty="0">
                <a:latin typeface="Calibri"/>
                <a:cs typeface="Calibri"/>
              </a:rPr>
              <a:t>dari audit internal,  audit pemasok, pemeriksaan mutu produk </a:t>
            </a:r>
            <a:r>
              <a:rPr sz="2000" i="1" dirty="0">
                <a:latin typeface="Calibri"/>
                <a:cs typeface="Calibri"/>
              </a:rPr>
              <a:t>rutin </a:t>
            </a:r>
            <a:r>
              <a:rPr sz="2000" i="1" spc="-10" dirty="0">
                <a:latin typeface="Calibri"/>
                <a:cs typeface="Calibri"/>
              </a:rPr>
              <a:t>atau </a:t>
            </a:r>
            <a:r>
              <a:rPr sz="2000" i="1" spc="-5" dirty="0">
                <a:latin typeface="Calibri"/>
                <a:cs typeface="Calibri"/>
              </a:rPr>
              <a:t>analisis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laboratorium</a:t>
            </a:r>
            <a:endParaRPr sz="2000">
              <a:latin typeface="Calibri"/>
              <a:cs typeface="Calibri"/>
            </a:endParaRPr>
          </a:p>
          <a:p>
            <a:pPr marL="353695">
              <a:spcBef>
                <a:spcPts val="715"/>
              </a:spcBef>
            </a:pPr>
            <a:r>
              <a:rPr sz="2000" i="1" spc="-5" dirty="0">
                <a:latin typeface="Calibri"/>
                <a:cs typeface="Calibri"/>
              </a:rPr>
              <a:t>Prosedur </a:t>
            </a:r>
            <a:r>
              <a:rPr sz="2000" i="1" dirty="0">
                <a:latin typeface="Calibri"/>
                <a:cs typeface="Calibri"/>
              </a:rPr>
              <a:t>ini </a:t>
            </a:r>
            <a:r>
              <a:rPr sz="2000" i="1" spc="-10" dirty="0">
                <a:latin typeface="Calibri"/>
                <a:cs typeface="Calibri"/>
              </a:rPr>
              <a:t>bersifat </a:t>
            </a:r>
            <a:r>
              <a:rPr sz="2000" b="1" i="1" spc="-5" dirty="0">
                <a:latin typeface="Calibri"/>
                <a:cs typeface="Calibri"/>
              </a:rPr>
              <a:t>antisipatif </a:t>
            </a:r>
            <a:r>
              <a:rPr sz="2100" i="1" spc="-95" dirty="0">
                <a:latin typeface="Wingdings"/>
                <a:cs typeface="Wingdings"/>
              </a:rPr>
              <a:t></a:t>
            </a:r>
            <a:r>
              <a:rPr sz="2100" i="1" spc="-9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karena </a:t>
            </a:r>
            <a:r>
              <a:rPr sz="2000" i="1" spc="-5" dirty="0">
                <a:latin typeface="Calibri"/>
                <a:cs typeface="Calibri"/>
              </a:rPr>
              <a:t>kemungkinan </a:t>
            </a:r>
            <a:r>
              <a:rPr sz="2000" i="1" spc="-10" dirty="0">
                <a:latin typeface="Calibri"/>
                <a:cs typeface="Calibri"/>
              </a:rPr>
              <a:t>kesalahan </a:t>
            </a:r>
            <a:r>
              <a:rPr sz="2000" i="1" spc="-5" dirty="0">
                <a:latin typeface="Calibri"/>
                <a:cs typeface="Calibri"/>
              </a:rPr>
              <a:t>selalu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8636" y="572303"/>
            <a:ext cx="10515600" cy="1032527"/>
          </a:xfrm>
          <a:prstGeom prst="rect">
            <a:avLst/>
          </a:prstGeom>
        </p:spPr>
        <p:txBody>
          <a:bodyPr vert="horz" wrap="square" lIns="0" tIns="30480" rIns="0" bIns="0" rtlCol="0" anchor="ctr">
            <a:spAutoFit/>
          </a:bodyPr>
          <a:lstStyle/>
          <a:p>
            <a:pPr marL="1002665" marR="5080">
              <a:lnSpc>
                <a:spcPts val="3829"/>
              </a:lnSpc>
              <a:spcBef>
                <a:spcPts val="240"/>
              </a:spcBef>
            </a:pPr>
            <a:r>
              <a:rPr spc="-5" dirty="0"/>
              <a:t>Penanganan Produk yang  </a:t>
            </a:r>
            <a:r>
              <a:rPr dirty="0"/>
              <a:t>Tidak Memenuhi</a:t>
            </a:r>
            <a:r>
              <a:rPr spc="-25" dirty="0"/>
              <a:t> </a:t>
            </a:r>
            <a:r>
              <a:rPr spc="-5" dirty="0"/>
              <a:t>Kriteria</a:t>
            </a:r>
          </a:p>
        </p:txBody>
      </p:sp>
      <p:sp>
        <p:nvSpPr>
          <p:cNvPr id="4" name="object 4"/>
          <p:cNvSpPr/>
          <p:nvPr/>
        </p:nvSpPr>
        <p:spPr>
          <a:xfrm>
            <a:off x="2590800" y="304800"/>
            <a:ext cx="914400" cy="9128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670D0C5F-DD8A-4C60-90A8-695B8E1FEAB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30BBD27-00EE-40BF-B697-1A576CB6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B9B7CA4-6BE8-4A25-8AC5-E7D762162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87A00B5-E3B2-40F5-9CE7-18EF63F047C6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8BFF1E01-4479-4255-ACA3-2D0EB3239D3F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70B4506A-7AE7-43F1-9F9B-826033F34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9827DB3A-E190-42EB-A3D2-99174D9DB93D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757" y="736265"/>
            <a:ext cx="12336161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Penanganan Produk yang  </a:t>
            </a:r>
            <a:r>
              <a:rPr dirty="0"/>
              <a:t>Tidak Memenuhi </a:t>
            </a:r>
            <a:r>
              <a:rPr spc="-5" dirty="0"/>
              <a:t>Kriteria</a:t>
            </a:r>
            <a:r>
              <a:rPr spc="-35" dirty="0"/>
              <a:t> </a:t>
            </a:r>
            <a:r>
              <a:rPr sz="2000" spc="-5" dirty="0">
                <a:latin typeface="Century Gothic"/>
                <a:cs typeface="Century Gothic"/>
              </a:rPr>
              <a:t>(Lanjutan)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2640" y="179527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2640" y="4264152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40" y="5148071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99791" y="1612961"/>
            <a:ext cx="7670800" cy="41878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5240">
              <a:spcBef>
                <a:spcPts val="705"/>
              </a:spcBef>
            </a:pPr>
            <a:r>
              <a:rPr sz="2400" b="1" spc="-15" dirty="0">
                <a:latin typeface="Calibri"/>
                <a:cs typeface="Calibri"/>
              </a:rPr>
              <a:t>Cara </a:t>
            </a:r>
            <a:r>
              <a:rPr sz="2400" b="1" spc="-10" dirty="0">
                <a:latin typeface="Calibri"/>
                <a:cs typeface="Calibri"/>
              </a:rPr>
              <a:t>menangani produk yang </a:t>
            </a:r>
            <a:r>
              <a:rPr sz="2400" b="1" spc="-5" dirty="0">
                <a:latin typeface="Calibri"/>
                <a:cs typeface="Calibri"/>
              </a:rPr>
              <a:t>tidak memenuhi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kriteria:</a:t>
            </a:r>
            <a:endParaRPr sz="2400">
              <a:latin typeface="Calibri"/>
              <a:cs typeface="Calibri"/>
            </a:endParaRPr>
          </a:p>
          <a:p>
            <a:pPr marL="355600" indent="-343535">
              <a:spcBef>
                <a:spcPts val="60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Tidak dijual </a:t>
            </a:r>
            <a:r>
              <a:rPr sz="2400" spc="-40" dirty="0">
                <a:latin typeface="Calibri"/>
                <a:cs typeface="Calibri"/>
              </a:rPr>
              <a:t>ke </a:t>
            </a:r>
            <a:r>
              <a:rPr sz="2400" spc="-15" dirty="0">
                <a:latin typeface="Calibri"/>
                <a:cs typeface="Calibri"/>
              </a:rPr>
              <a:t>konsumen </a:t>
            </a:r>
            <a:r>
              <a:rPr sz="2400" spc="-10" dirty="0">
                <a:latin typeface="Calibri"/>
                <a:cs typeface="Calibri"/>
              </a:rPr>
              <a:t>yang membutuhkan produk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halal</a:t>
            </a:r>
            <a:endParaRPr sz="2400">
              <a:latin typeface="Calibri"/>
              <a:cs typeface="Calibri"/>
            </a:endParaRPr>
          </a:p>
          <a:p>
            <a:pPr marL="702945" marR="411480" indent="-347980">
              <a:spcBef>
                <a:spcPts val="63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Dapat berupa pemusnahan produk, penjualan untuk </a:t>
            </a:r>
            <a:r>
              <a:rPr sz="2000" i="1" dirty="0">
                <a:latin typeface="Calibri"/>
                <a:cs typeface="Calibri"/>
              </a:rPr>
              <a:t>tujuan </a:t>
            </a:r>
            <a:r>
              <a:rPr sz="2000" i="1" spc="-5" dirty="0">
                <a:latin typeface="Calibri"/>
                <a:cs typeface="Calibri"/>
              </a:rPr>
              <a:t>non  pangan, penjualan </a:t>
            </a:r>
            <a:r>
              <a:rPr sz="2000" i="1" spc="-40" dirty="0">
                <a:latin typeface="Calibri"/>
                <a:cs typeface="Calibri"/>
              </a:rPr>
              <a:t>ke </a:t>
            </a:r>
            <a:r>
              <a:rPr sz="2000" i="1" dirty="0">
                <a:latin typeface="Calibri"/>
                <a:cs typeface="Calibri"/>
              </a:rPr>
              <a:t>negara </a:t>
            </a:r>
            <a:r>
              <a:rPr sz="2000" i="1" spc="-5" dirty="0">
                <a:latin typeface="Calibri"/>
                <a:cs typeface="Calibri"/>
              </a:rPr>
              <a:t>non muslim, dan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lainnya</a:t>
            </a:r>
            <a:endParaRPr sz="2000">
              <a:latin typeface="Calibri"/>
              <a:cs typeface="Calibri"/>
            </a:endParaRPr>
          </a:p>
          <a:p>
            <a:pPr marL="355600">
              <a:spcBef>
                <a:spcPts val="600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Khusus </a:t>
            </a:r>
            <a:r>
              <a:rPr sz="2000" i="1" spc="-10" dirty="0">
                <a:latin typeface="Calibri"/>
                <a:cs typeface="Calibri"/>
              </a:rPr>
              <a:t>restoran/katering: </a:t>
            </a:r>
            <a:r>
              <a:rPr sz="2000" i="1" spc="-5" dirty="0">
                <a:latin typeface="Calibri"/>
                <a:cs typeface="Calibri"/>
              </a:rPr>
              <a:t>harus</a:t>
            </a:r>
            <a:r>
              <a:rPr sz="2000" i="1" spc="1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dimusnahkan</a:t>
            </a:r>
            <a:endParaRPr sz="2000">
              <a:latin typeface="Calibri"/>
              <a:cs typeface="Calibri"/>
            </a:endParaRPr>
          </a:p>
          <a:p>
            <a:pPr marL="355600" indent="-343535"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Jika </a:t>
            </a:r>
            <a:r>
              <a:rPr sz="2400" spc="-5" dirty="0">
                <a:latin typeface="Calibri"/>
                <a:cs typeface="Calibri"/>
              </a:rPr>
              <a:t>terlanjur dijual, </a:t>
            </a:r>
            <a:r>
              <a:rPr sz="2400" spc="-10" dirty="0">
                <a:latin typeface="Calibri"/>
                <a:cs typeface="Calibri"/>
              </a:rPr>
              <a:t>maka produk </a:t>
            </a:r>
            <a:r>
              <a:rPr sz="2400" spc="-5" dirty="0">
                <a:latin typeface="Calibri"/>
                <a:cs typeface="Calibri"/>
              </a:rPr>
              <a:t>harus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ditarik</a:t>
            </a:r>
            <a:endParaRPr sz="2400">
              <a:latin typeface="Calibri"/>
              <a:cs typeface="Calibri"/>
            </a:endParaRPr>
          </a:p>
          <a:p>
            <a:pPr marL="15240" marR="476250">
              <a:spcBef>
                <a:spcPts val="1200"/>
              </a:spcBef>
            </a:pPr>
            <a:r>
              <a:rPr sz="2400" spc="-10" dirty="0">
                <a:latin typeface="Calibri"/>
                <a:cs typeface="Calibri"/>
              </a:rPr>
              <a:t>Produk yang </a:t>
            </a:r>
            <a:r>
              <a:rPr sz="2400" dirty="0">
                <a:latin typeface="Calibri"/>
                <a:cs typeface="Calibri"/>
              </a:rPr>
              <a:t>tidak memenuhi </a:t>
            </a:r>
            <a:r>
              <a:rPr sz="2400" spc="-5" dirty="0">
                <a:latin typeface="Calibri"/>
                <a:cs typeface="Calibri"/>
              </a:rPr>
              <a:t>kriteria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5" dirty="0">
                <a:latin typeface="Calibri"/>
                <a:cs typeface="Calibri"/>
              </a:rPr>
              <a:t>boleh </a:t>
            </a:r>
            <a:r>
              <a:rPr sz="2400" b="1" spc="-10" dirty="0">
                <a:latin typeface="Calibri"/>
                <a:cs typeface="Calibri"/>
              </a:rPr>
              <a:t>diproses  </a:t>
            </a:r>
            <a:r>
              <a:rPr sz="2400" b="1" dirty="0">
                <a:latin typeface="Calibri"/>
                <a:cs typeface="Calibri"/>
              </a:rPr>
              <a:t>ulang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i="1" spc="-10" dirty="0">
                <a:latin typeface="Calibri"/>
                <a:cs typeface="Calibri"/>
              </a:rPr>
              <a:t>rework</a:t>
            </a:r>
            <a:r>
              <a:rPr sz="2400" b="1" spc="-10" dirty="0">
                <a:latin typeface="Calibri"/>
                <a:cs typeface="Calibri"/>
              </a:rPr>
              <a:t>), </a:t>
            </a:r>
            <a:r>
              <a:rPr sz="2400" b="1" i="1" spc="-5" dirty="0">
                <a:latin typeface="Calibri"/>
                <a:cs typeface="Calibri"/>
              </a:rPr>
              <a:t>down </a:t>
            </a:r>
            <a:r>
              <a:rPr sz="2400" b="1" i="1" dirty="0">
                <a:latin typeface="Calibri"/>
                <a:cs typeface="Calibri"/>
              </a:rPr>
              <a:t>grade </a:t>
            </a:r>
            <a:r>
              <a:rPr sz="2400" b="1" spc="-15" dirty="0">
                <a:latin typeface="Calibri"/>
                <a:cs typeface="Calibri"/>
              </a:rPr>
              <a:t>atau</a:t>
            </a:r>
            <a:r>
              <a:rPr sz="2400" b="1" spc="-10" dirty="0">
                <a:latin typeface="Calibri"/>
                <a:cs typeface="Calibri"/>
              </a:rPr>
              <a:t> direformulasi</a:t>
            </a:r>
            <a:endParaRPr sz="2400">
              <a:latin typeface="Calibri"/>
              <a:cs typeface="Calibri"/>
            </a:endParaRPr>
          </a:p>
          <a:p>
            <a:pPr marL="15240" marR="5080">
              <a:spcBef>
                <a:spcPts val="1200"/>
              </a:spcBef>
            </a:pPr>
            <a:r>
              <a:rPr sz="2400" spc="-5" dirty="0">
                <a:latin typeface="Calibri"/>
                <a:cs typeface="Calibri"/>
              </a:rPr>
              <a:t>Bukti </a:t>
            </a:r>
            <a:r>
              <a:rPr sz="2400" spc="-10" dirty="0">
                <a:latin typeface="Calibri"/>
                <a:cs typeface="Calibri"/>
              </a:rPr>
              <a:t>penanganan produk yang </a:t>
            </a:r>
            <a:r>
              <a:rPr sz="2400" dirty="0">
                <a:latin typeface="Calibri"/>
                <a:cs typeface="Calibri"/>
              </a:rPr>
              <a:t>tidak memenuhi </a:t>
            </a:r>
            <a:r>
              <a:rPr sz="2400" spc="-5" dirty="0">
                <a:latin typeface="Calibri"/>
                <a:cs typeface="Calibri"/>
              </a:rPr>
              <a:t>kriteria harus  dipelihara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24B8A476-EA7D-4016-A1B9-FF486875EEE9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8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D0FD0B3-80CE-4191-8E68-94AD7AB1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9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2CB9A5C-432B-4971-9B79-8882C96F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F15C226-3BA1-40D4-A412-BF61C8D33C19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54D1BCE-C3FC-4546-AFD5-04124B69A674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F02032F7-AEAF-4631-B4F9-E1772E40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20D62989-BE9E-4A85-ACD2-FDE23B314FA4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3238" y="321692"/>
            <a:ext cx="4274820" cy="6433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4995"/>
              </a:lnSpc>
            </a:pPr>
            <a:r>
              <a:rPr sz="4800" spc="-5" dirty="0"/>
              <a:t>10</a:t>
            </a:r>
            <a:r>
              <a:rPr sz="4000" spc="-5" dirty="0"/>
              <a:t>. Audit</a:t>
            </a:r>
            <a:r>
              <a:rPr sz="4000" spc="-55" dirty="0"/>
              <a:t> </a:t>
            </a:r>
            <a:r>
              <a:rPr sz="4000" spc="-5" dirty="0"/>
              <a:t>Internal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185405" y="0"/>
            <a:ext cx="2482595" cy="164744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9500" y="1461261"/>
            <a:ext cx="7861300" cy="472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2445"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Audit internal adalah </a:t>
            </a:r>
            <a:r>
              <a:rPr sz="2400" i="1" spc="-10" dirty="0">
                <a:latin typeface="Calibri"/>
                <a:cs typeface="Calibri"/>
              </a:rPr>
              <a:t>verifikasi </a:t>
            </a:r>
            <a:r>
              <a:rPr sz="2400" i="1" dirty="0">
                <a:latin typeface="Calibri"/>
                <a:cs typeface="Calibri"/>
              </a:rPr>
              <a:t>pemenuhan </a:t>
            </a:r>
            <a:r>
              <a:rPr sz="2400" i="1" spc="-5" dirty="0">
                <a:latin typeface="Calibri"/>
                <a:cs typeface="Calibri"/>
              </a:rPr>
              <a:t>11 kriteria yang  </a:t>
            </a:r>
            <a:r>
              <a:rPr sz="2400" i="1" spc="-15" dirty="0">
                <a:latin typeface="Calibri"/>
                <a:cs typeface="Calibri"/>
              </a:rPr>
              <a:t>dilakukan </a:t>
            </a:r>
            <a:r>
              <a:rPr sz="2400" i="1" spc="-5" dirty="0">
                <a:latin typeface="Calibri"/>
                <a:cs typeface="Calibri"/>
              </a:rPr>
              <a:t>oleh </a:t>
            </a:r>
            <a:r>
              <a:rPr sz="2400" i="1" spc="-10" dirty="0">
                <a:latin typeface="Calibri"/>
                <a:cs typeface="Calibri"/>
              </a:rPr>
              <a:t>auditor </a:t>
            </a:r>
            <a:r>
              <a:rPr sz="2400" i="1" spc="-5" dirty="0">
                <a:latin typeface="Calibri"/>
                <a:cs typeface="Calibri"/>
              </a:rPr>
              <a:t>dari </a:t>
            </a:r>
            <a:r>
              <a:rPr sz="2400" i="1" spc="-10" dirty="0">
                <a:latin typeface="Calibri"/>
                <a:cs typeface="Calibri"/>
              </a:rPr>
              <a:t>internal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perusahaan</a:t>
            </a:r>
            <a:endParaRPr sz="2400">
              <a:latin typeface="Calibri"/>
              <a:cs typeface="Calibri"/>
            </a:endParaRPr>
          </a:p>
          <a:p>
            <a:pPr marL="405765" marR="863600" indent="-393700">
              <a:spcBef>
                <a:spcPts val="1780"/>
              </a:spcBef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400" spc="-10" dirty="0">
                <a:latin typeface="Calibri"/>
                <a:cs typeface="Calibri"/>
              </a:rPr>
              <a:t>Perusahaan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mempunyai prosedur </a:t>
            </a:r>
            <a:r>
              <a:rPr sz="2400" spc="-5" dirty="0">
                <a:latin typeface="Calibri"/>
                <a:cs typeface="Calibri"/>
              </a:rPr>
              <a:t>tertulis </a:t>
            </a:r>
            <a:r>
              <a:rPr sz="2400" dirty="0">
                <a:latin typeface="Calibri"/>
                <a:cs typeface="Calibri"/>
              </a:rPr>
              <a:t>audit  </a:t>
            </a:r>
            <a:r>
              <a:rPr sz="2400" spc="-10" dirty="0">
                <a:latin typeface="Calibri"/>
                <a:cs typeface="Calibri"/>
              </a:rPr>
              <a:t>internal.</a:t>
            </a:r>
            <a:endParaRPr sz="2400">
              <a:latin typeface="Calibri"/>
              <a:cs typeface="Calibri"/>
            </a:endParaRPr>
          </a:p>
          <a:p>
            <a:pPr marL="405765" marR="496570" indent="-393700">
              <a:spcBef>
                <a:spcPts val="1775"/>
              </a:spcBef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5" dirty="0">
                <a:latin typeface="Calibri"/>
                <a:cs typeface="Calibri"/>
              </a:rPr>
              <a:t>dilakukan </a:t>
            </a:r>
            <a:r>
              <a:rPr sz="2400" spc="-10" dirty="0">
                <a:latin typeface="Calibri"/>
                <a:cs typeface="Calibri"/>
              </a:rPr>
              <a:t>setidaknya </a:t>
            </a:r>
            <a:r>
              <a:rPr sz="2400" spc="-5" dirty="0">
                <a:latin typeface="Calibri"/>
                <a:cs typeface="Calibri"/>
              </a:rPr>
              <a:t>dua </a:t>
            </a:r>
            <a:r>
              <a:rPr sz="2400" spc="-10" dirty="0">
                <a:latin typeface="Calibri"/>
                <a:cs typeface="Calibri"/>
              </a:rPr>
              <a:t>kali </a:t>
            </a:r>
            <a:r>
              <a:rPr sz="2400" spc="-5" dirty="0">
                <a:latin typeface="Calibri"/>
                <a:cs typeface="Calibri"/>
              </a:rPr>
              <a:t>dalam  setahun.</a:t>
            </a:r>
            <a:endParaRPr sz="2400">
              <a:latin typeface="Calibri"/>
              <a:cs typeface="Calibri"/>
            </a:endParaRPr>
          </a:p>
          <a:p>
            <a:pPr marL="405765" marR="5080" indent="-393700">
              <a:spcBef>
                <a:spcPts val="1775"/>
              </a:spcBef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400" dirty="0">
                <a:latin typeface="Calibri"/>
                <a:cs typeface="Calibri"/>
              </a:rPr>
              <a:t>Ruang </a:t>
            </a:r>
            <a:r>
              <a:rPr sz="2400" spc="-10" dirty="0">
                <a:latin typeface="Calibri"/>
                <a:cs typeface="Calibri"/>
              </a:rPr>
              <a:t>lingkup </a:t>
            </a: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 disesuaikan </a:t>
            </a:r>
            <a:r>
              <a:rPr sz="2400" spc="-15" dirty="0">
                <a:latin typeface="Calibri"/>
                <a:cs typeface="Calibri"/>
              </a:rPr>
              <a:t>dengan </a:t>
            </a:r>
            <a:r>
              <a:rPr sz="2400" spc="-10" dirty="0">
                <a:latin typeface="Calibri"/>
                <a:cs typeface="Calibri"/>
              </a:rPr>
              <a:t>kebutuhan.  Jika </a:t>
            </a:r>
            <a:r>
              <a:rPr sz="2400" spc="-5" dirty="0">
                <a:latin typeface="Calibri"/>
                <a:cs typeface="Calibri"/>
              </a:rPr>
              <a:t>perusahaan menggunakan </a:t>
            </a:r>
            <a:r>
              <a:rPr sz="2400" spc="-10" dirty="0">
                <a:latin typeface="Calibri"/>
                <a:cs typeface="Calibri"/>
              </a:rPr>
              <a:t>fasilitas </a:t>
            </a:r>
            <a:r>
              <a:rPr sz="2400" spc="-15" dirty="0">
                <a:latin typeface="Calibri"/>
                <a:cs typeface="Calibri"/>
              </a:rPr>
              <a:t>produksi </a:t>
            </a:r>
            <a:r>
              <a:rPr sz="2400" spc="-5" dirty="0">
                <a:latin typeface="Calibri"/>
                <a:cs typeface="Calibri"/>
              </a:rPr>
              <a:t>pihak </a:t>
            </a:r>
            <a:r>
              <a:rPr sz="2400" dirty="0">
                <a:latin typeface="Calibri"/>
                <a:cs typeface="Calibri"/>
              </a:rPr>
              <a:t>lain  </a:t>
            </a:r>
            <a:r>
              <a:rPr sz="2400" spc="-10" dirty="0">
                <a:latin typeface="Calibri"/>
                <a:cs typeface="Calibri"/>
              </a:rPr>
              <a:t>(melakukan </a:t>
            </a:r>
            <a:r>
              <a:rPr sz="2400" dirty="0">
                <a:latin typeface="Calibri"/>
                <a:cs typeface="Calibri"/>
              </a:rPr>
              <a:t>maklon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i="1" spc="-10" dirty="0">
                <a:latin typeface="Calibri"/>
                <a:cs typeface="Calibri"/>
              </a:rPr>
              <a:t>toll </a:t>
            </a:r>
            <a:r>
              <a:rPr sz="2400" i="1" spc="-5" dirty="0">
                <a:latin typeface="Calibri"/>
                <a:cs typeface="Calibri"/>
              </a:rPr>
              <a:t>manufacturing</a:t>
            </a:r>
            <a:r>
              <a:rPr sz="2400" spc="-5" dirty="0">
                <a:latin typeface="Calibri"/>
                <a:cs typeface="Calibri"/>
              </a:rPr>
              <a:t>), </a:t>
            </a:r>
            <a:r>
              <a:rPr sz="2400" spc="-10" dirty="0">
                <a:latin typeface="Calibri"/>
                <a:cs typeface="Calibri"/>
              </a:rPr>
              <a:t>maka </a:t>
            </a:r>
            <a:r>
              <a:rPr sz="2400" dirty="0">
                <a:latin typeface="Calibri"/>
                <a:cs typeface="Calibri"/>
              </a:rPr>
              <a:t>ruang  </a:t>
            </a:r>
            <a:r>
              <a:rPr sz="2400" spc="-10" dirty="0">
                <a:latin typeface="Calibri"/>
                <a:cs typeface="Calibri"/>
              </a:rPr>
              <a:t>lingkup </a:t>
            </a: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15" dirty="0">
                <a:latin typeface="Calibri"/>
                <a:cs typeface="Calibri"/>
              </a:rPr>
              <a:t>juga </a:t>
            </a:r>
            <a:r>
              <a:rPr sz="2400" spc="-10" dirty="0">
                <a:latin typeface="Calibri"/>
                <a:cs typeface="Calibri"/>
              </a:rPr>
              <a:t>mencakup </a:t>
            </a:r>
            <a:r>
              <a:rPr sz="2400" spc="-5" dirty="0">
                <a:latin typeface="Calibri"/>
                <a:cs typeface="Calibri"/>
              </a:rPr>
              <a:t>implementasi SJH di  </a:t>
            </a:r>
            <a:r>
              <a:rPr sz="2400" spc="-10" dirty="0">
                <a:latin typeface="Calibri"/>
                <a:cs typeface="Calibri"/>
              </a:rPr>
              <a:t>tempat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maklon.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ED17C903-44C8-43DA-AE7C-7D9493B54053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3D6A735-D681-4944-A046-29DBC958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442DC12-8222-454F-8D50-9CC7C1F2A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11E7C7-898C-4FC5-BB93-FAEB1B608713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90914646-8A05-4471-B5AB-305162197C41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F4510BCD-6A10-41AA-8A30-7256A27B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620C246E-1D6F-46BE-BFFD-C474B446766B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044" y="547242"/>
            <a:ext cx="37172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10. </a:t>
            </a:r>
            <a:r>
              <a:rPr sz="3600" dirty="0">
                <a:latin typeface="Arial"/>
                <a:cs typeface="Arial"/>
              </a:rPr>
              <a:t>Audit</a:t>
            </a:r>
            <a:r>
              <a:rPr sz="3600" spc="-2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Internal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2265" y="749935"/>
            <a:ext cx="127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(Lanjutan)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091" y="1709166"/>
            <a:ext cx="7899400" cy="3975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Pelaksanaan </a:t>
            </a: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 dapat </a:t>
            </a:r>
            <a:r>
              <a:rPr sz="2400" spc="-15" dirty="0">
                <a:latin typeface="Calibri"/>
                <a:cs typeface="Calibri"/>
              </a:rPr>
              <a:t>diintegrasikan dengan </a:t>
            </a:r>
            <a:r>
              <a:rPr sz="2400" dirty="0">
                <a:latin typeface="Calibri"/>
                <a:cs typeface="Calibri"/>
              </a:rPr>
              <a:t>audit  </a:t>
            </a:r>
            <a:r>
              <a:rPr sz="2400" spc="-15" dirty="0">
                <a:latin typeface="Calibri"/>
                <a:cs typeface="Calibri"/>
              </a:rPr>
              <a:t>sistem </a:t>
            </a:r>
            <a:r>
              <a:rPr sz="2400" dirty="0">
                <a:latin typeface="Calibri"/>
                <a:cs typeface="Calibri"/>
              </a:rPr>
              <a:t>lain (jadwal, </a:t>
            </a:r>
            <a:r>
              <a:rPr sz="2400" spc="-10" dirty="0">
                <a:latin typeface="Calibri"/>
                <a:cs typeface="Calibri"/>
              </a:rPr>
              <a:t>personel,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list)</a:t>
            </a:r>
            <a:endParaRPr sz="2400">
              <a:latin typeface="Calibri"/>
              <a:cs typeface="Calibri"/>
            </a:endParaRPr>
          </a:p>
          <a:p>
            <a:pPr marL="355600" marR="624205" indent="-342900">
              <a:lnSpc>
                <a:spcPct val="100800"/>
              </a:lnSpc>
              <a:spcBef>
                <a:spcPts val="175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5" dirty="0">
                <a:latin typeface="Calibri"/>
                <a:cs typeface="Calibri"/>
              </a:rPr>
              <a:t>dilakukan </a:t>
            </a:r>
            <a:r>
              <a:rPr sz="2400" spc="-5" dirty="0">
                <a:latin typeface="Calibri"/>
                <a:cs typeface="Calibri"/>
              </a:rPr>
              <a:t>oleh pihak </a:t>
            </a:r>
            <a:r>
              <a:rPr sz="2400" spc="-20" dirty="0">
                <a:latin typeface="Calibri"/>
                <a:cs typeface="Calibri"/>
              </a:rPr>
              <a:t>kompeten </a:t>
            </a:r>
            <a:r>
              <a:rPr sz="2400" spc="-5" dirty="0">
                <a:latin typeface="Calibri"/>
                <a:cs typeface="Calibri"/>
              </a:rPr>
              <a:t>dan  independen terhadap </a:t>
            </a:r>
            <a:r>
              <a:rPr sz="2400" spc="-10" dirty="0">
                <a:latin typeface="Calibri"/>
                <a:cs typeface="Calibri"/>
              </a:rPr>
              <a:t>area yang </a:t>
            </a:r>
            <a:r>
              <a:rPr sz="2400" spc="-5" dirty="0">
                <a:latin typeface="Calibri"/>
                <a:cs typeface="Calibri"/>
              </a:rPr>
              <a:t>diaudit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175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Pihak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independen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1180"/>
              </a:spcBef>
              <a:buFont typeface="Wingdings"/>
              <a:buChar char=""/>
              <a:tabLst>
                <a:tab pos="355600" algn="l"/>
                <a:tab pos="5602605" algn="l"/>
              </a:tabLst>
            </a:pPr>
            <a:r>
              <a:rPr sz="2400" spc="-5" dirty="0">
                <a:latin typeface="Calibri"/>
                <a:cs typeface="Calibri"/>
              </a:rPr>
              <a:t>Dari divisi/bagian/departemen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lain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(audit	silang).</a:t>
            </a:r>
            <a:endParaRPr sz="2400">
              <a:latin typeface="Calibri"/>
              <a:cs typeface="Calibri"/>
            </a:endParaRPr>
          </a:p>
          <a:p>
            <a:pPr marL="355600" indent="-342900">
              <a:spcBef>
                <a:spcPts val="11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Dari pihak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ditunjuk </a:t>
            </a:r>
            <a:r>
              <a:rPr sz="2400" dirty="0">
                <a:latin typeface="Calibri"/>
                <a:cs typeface="Calibri"/>
              </a:rPr>
              <a:t>manajemen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15" dirty="0">
                <a:latin typeface="Calibri"/>
                <a:cs typeface="Calibri"/>
              </a:rPr>
              <a:t>tugas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</a:t>
            </a:r>
            <a:endParaRPr sz="2400">
              <a:latin typeface="Calibri"/>
              <a:cs typeface="Calibri"/>
            </a:endParaRPr>
          </a:p>
          <a:p>
            <a:pPr marL="285115">
              <a:spcBef>
                <a:spcPts val="1800"/>
              </a:spcBef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Jadi, tidak harus audit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silang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6420E7C1-3C2C-471C-9971-8DDB3D52C945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EADC9899-1FDC-4AF5-A99B-543F3E34C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E2D58B1-9F35-48C0-B9E0-99D8EC867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18DB83A4-3ED4-44A5-8B1C-B885435F77EB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DBB2322F-1030-4BBD-8E34-8CBB5A8538BD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24CEDD29-B739-41AC-B61B-E70844DA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837F76CD-7DE1-454D-B631-0482426F645F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140" y="1464310"/>
            <a:ext cx="8147050" cy="348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61720" indent="-343535">
              <a:spcBef>
                <a:spcPts val="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Hasil audit </a:t>
            </a:r>
            <a:r>
              <a:rPr sz="2200" spc="-10" dirty="0">
                <a:latin typeface="Calibri"/>
                <a:cs typeface="Calibri"/>
              </a:rPr>
              <a:t>internal harus disampaikan </a:t>
            </a:r>
            <a:r>
              <a:rPr sz="2200" spc="-40" dirty="0">
                <a:latin typeface="Calibri"/>
                <a:cs typeface="Calibri"/>
              </a:rPr>
              <a:t>ke </a:t>
            </a:r>
            <a:r>
              <a:rPr sz="2200" spc="-10" dirty="0">
                <a:latin typeface="Calibri"/>
                <a:cs typeface="Calibri"/>
              </a:rPr>
              <a:t>semua pihak </a:t>
            </a:r>
            <a:r>
              <a:rPr sz="2200" spc="-15" dirty="0">
                <a:latin typeface="Calibri"/>
                <a:cs typeface="Calibri"/>
              </a:rPr>
              <a:t>yang  berkepentingan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5" dirty="0">
                <a:latin typeface="Calibri"/>
                <a:cs typeface="Calibri"/>
              </a:rPr>
              <a:t>audit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internal.</a:t>
            </a:r>
            <a:endParaRPr sz="2200">
              <a:latin typeface="Calibri"/>
              <a:cs typeface="Calibri"/>
            </a:endParaRPr>
          </a:p>
          <a:p>
            <a:pPr marL="355600" marR="13970" indent="-343535">
              <a:spcBef>
                <a:spcPts val="173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Jika ditemukan kelemahan </a:t>
            </a:r>
            <a:r>
              <a:rPr sz="2200" spc="-5" dirty="0">
                <a:latin typeface="Calibri"/>
                <a:cs typeface="Calibri"/>
              </a:rPr>
              <a:t>(tidak </a:t>
            </a:r>
            <a:r>
              <a:rPr sz="2200" spc="-15" dirty="0">
                <a:latin typeface="Calibri"/>
                <a:cs typeface="Calibri"/>
              </a:rPr>
              <a:t>terpenuhinya </a:t>
            </a:r>
            <a:r>
              <a:rPr sz="2200" spc="-5" dirty="0">
                <a:latin typeface="Calibri"/>
                <a:cs typeface="Calibri"/>
              </a:rPr>
              <a:t>kriteria) </a:t>
            </a:r>
            <a:r>
              <a:rPr sz="2200" spc="-10" dirty="0">
                <a:latin typeface="Calibri"/>
                <a:cs typeface="Calibri"/>
              </a:rPr>
              <a:t>dalam </a:t>
            </a:r>
            <a:r>
              <a:rPr sz="2200" spc="-5" dirty="0">
                <a:latin typeface="Calibri"/>
                <a:cs typeface="Calibri"/>
              </a:rPr>
              <a:t>audit  </a:t>
            </a:r>
            <a:r>
              <a:rPr sz="2200" spc="-10" dirty="0">
                <a:latin typeface="Calibri"/>
                <a:cs typeface="Calibri"/>
              </a:rPr>
              <a:t>internal, </a:t>
            </a:r>
            <a:r>
              <a:rPr sz="2200" spc="-15" dirty="0">
                <a:latin typeface="Calibri"/>
                <a:cs typeface="Calibri"/>
              </a:rPr>
              <a:t>maka </a:t>
            </a:r>
            <a:r>
              <a:rPr sz="2200" spc="-10" dirty="0">
                <a:latin typeface="Calibri"/>
                <a:cs typeface="Calibri"/>
              </a:rPr>
              <a:t>perusahaan harus mengidentifikasi </a:t>
            </a:r>
            <a:r>
              <a:rPr sz="2200" spc="-15" dirty="0">
                <a:latin typeface="Calibri"/>
                <a:cs typeface="Calibri"/>
              </a:rPr>
              <a:t>akar </a:t>
            </a:r>
            <a:r>
              <a:rPr sz="2200" spc="-20" dirty="0">
                <a:latin typeface="Calibri"/>
                <a:cs typeface="Calibri"/>
              </a:rPr>
              <a:t>penyebabnya  </a:t>
            </a:r>
            <a:r>
              <a:rPr sz="2200" spc="-5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melakukan </a:t>
            </a:r>
            <a:r>
              <a:rPr sz="2200" spc="-10" dirty="0">
                <a:latin typeface="Calibri"/>
                <a:cs typeface="Calibri"/>
              </a:rPr>
              <a:t>perbaikan. </a:t>
            </a:r>
            <a:r>
              <a:rPr sz="2200" spc="-15" dirty="0">
                <a:latin typeface="Calibri"/>
                <a:cs typeface="Calibri"/>
              </a:rPr>
              <a:t>Perbaikan </a:t>
            </a:r>
            <a:r>
              <a:rPr sz="2200" spc="-5" dirty="0">
                <a:latin typeface="Calibri"/>
                <a:cs typeface="Calibri"/>
              </a:rPr>
              <a:t>harus </a:t>
            </a:r>
            <a:r>
              <a:rPr sz="2200" spc="-15" dirty="0">
                <a:latin typeface="Calibri"/>
                <a:cs typeface="Calibri"/>
              </a:rPr>
              <a:t>dilakukan dengan </a:t>
            </a:r>
            <a:r>
              <a:rPr sz="2200" spc="-20" dirty="0">
                <a:latin typeface="Calibri"/>
                <a:cs typeface="Calibri"/>
              </a:rPr>
              <a:t>target  </a:t>
            </a:r>
            <a:r>
              <a:rPr sz="2200" spc="-10" dirty="0">
                <a:latin typeface="Calibri"/>
                <a:cs typeface="Calibri"/>
              </a:rPr>
              <a:t>waktu yang jelas </a:t>
            </a:r>
            <a:r>
              <a:rPr sz="2200" spc="-15" dirty="0">
                <a:latin typeface="Calibri"/>
                <a:cs typeface="Calibri"/>
              </a:rPr>
              <a:t>serta </a:t>
            </a:r>
            <a:r>
              <a:rPr sz="2200" spc="-10" dirty="0">
                <a:latin typeface="Calibri"/>
                <a:cs typeface="Calibri"/>
              </a:rPr>
              <a:t>harus </a:t>
            </a:r>
            <a:r>
              <a:rPr sz="2200" spc="-5" dirty="0">
                <a:latin typeface="Calibri"/>
                <a:cs typeface="Calibri"/>
              </a:rPr>
              <a:t>mampu </a:t>
            </a:r>
            <a:r>
              <a:rPr sz="2200" spc="-10" dirty="0">
                <a:latin typeface="Calibri"/>
                <a:cs typeface="Calibri"/>
              </a:rPr>
              <a:t>menyelesaikan </a:t>
            </a:r>
            <a:r>
              <a:rPr sz="2200" spc="-15" dirty="0">
                <a:latin typeface="Calibri"/>
                <a:cs typeface="Calibri"/>
              </a:rPr>
              <a:t>kelemahan </a:t>
            </a:r>
            <a:r>
              <a:rPr sz="2200" spc="-5" dirty="0">
                <a:latin typeface="Calibri"/>
                <a:cs typeface="Calibri"/>
              </a:rPr>
              <a:t>&amp;  </a:t>
            </a:r>
            <a:r>
              <a:rPr sz="2200" spc="-10" dirty="0">
                <a:latin typeface="Calibri"/>
                <a:cs typeface="Calibri"/>
              </a:rPr>
              <a:t>mencegah </a:t>
            </a:r>
            <a:r>
              <a:rPr sz="2200" spc="-15" dirty="0">
                <a:latin typeface="Calibri"/>
                <a:cs typeface="Calibri"/>
              </a:rPr>
              <a:t>terulangnya </a:t>
            </a:r>
            <a:r>
              <a:rPr sz="2200" spc="-5" dirty="0">
                <a:latin typeface="Calibri"/>
                <a:cs typeface="Calibri"/>
              </a:rPr>
              <a:t>di masa </a:t>
            </a:r>
            <a:r>
              <a:rPr sz="2200" spc="-15" dirty="0">
                <a:latin typeface="Calibri"/>
                <a:cs typeface="Calibri"/>
              </a:rPr>
              <a:t>yang akan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datang.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spcBef>
                <a:spcPts val="173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Hasil audit </a:t>
            </a:r>
            <a:r>
              <a:rPr sz="2200" spc="-10" dirty="0">
                <a:latin typeface="Calibri"/>
                <a:cs typeface="Calibri"/>
              </a:rPr>
              <a:t>internal harus disampaikan </a:t>
            </a:r>
            <a:r>
              <a:rPr sz="2200" spc="-40" dirty="0">
                <a:latin typeface="Calibri"/>
                <a:cs typeface="Calibri"/>
              </a:rPr>
              <a:t>ke </a:t>
            </a:r>
            <a:r>
              <a:rPr sz="2200" spc="-5" dirty="0">
                <a:latin typeface="Calibri"/>
                <a:cs typeface="Calibri"/>
              </a:rPr>
              <a:t>LPPOM </a:t>
            </a:r>
            <a:r>
              <a:rPr sz="2200" spc="-10" dirty="0">
                <a:latin typeface="Calibri"/>
                <a:cs typeface="Calibri"/>
              </a:rPr>
              <a:t>MUI </a:t>
            </a:r>
            <a:r>
              <a:rPr sz="2200" spc="-5" dirty="0">
                <a:latin typeface="Calibri"/>
                <a:cs typeface="Calibri"/>
              </a:rPr>
              <a:t>dalam </a:t>
            </a:r>
            <a:r>
              <a:rPr sz="2200" spc="-10" dirty="0">
                <a:latin typeface="Calibri"/>
                <a:cs typeface="Calibri"/>
              </a:rPr>
              <a:t>bentuk  laporan </a:t>
            </a:r>
            <a:r>
              <a:rPr sz="2200" spc="-15" dirty="0">
                <a:latin typeface="Calibri"/>
                <a:cs typeface="Calibri"/>
              </a:rPr>
              <a:t>berkala </a:t>
            </a:r>
            <a:r>
              <a:rPr sz="2200" spc="-5" dirty="0">
                <a:latin typeface="Calibri"/>
                <a:cs typeface="Calibri"/>
              </a:rPr>
              <a:t>melalui menu </a:t>
            </a:r>
            <a:r>
              <a:rPr sz="2200" i="1" spc="-5" dirty="0">
                <a:latin typeface="Calibri"/>
                <a:cs typeface="Calibri"/>
              </a:rPr>
              <a:t>regular report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5" dirty="0">
                <a:latin typeface="Calibri"/>
                <a:cs typeface="Calibri"/>
              </a:rPr>
              <a:t>sistem </a:t>
            </a:r>
            <a:r>
              <a:rPr sz="2200" i="1" spc="-5" dirty="0">
                <a:latin typeface="Calibri"/>
                <a:cs typeface="Calibri"/>
              </a:rPr>
              <a:t>on line</a:t>
            </a:r>
            <a:r>
              <a:rPr sz="2200" i="1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CEROL.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9844" y="348741"/>
            <a:ext cx="37172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10. </a:t>
            </a:r>
            <a:r>
              <a:rPr sz="3600" dirty="0">
                <a:latin typeface="Arial"/>
                <a:cs typeface="Arial"/>
              </a:rPr>
              <a:t>Audit</a:t>
            </a:r>
            <a:r>
              <a:rPr sz="3600" spc="-2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Internal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6065" y="551434"/>
            <a:ext cx="127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(Lanjutan)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361" y="5563361"/>
            <a:ext cx="6934200" cy="367408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67640">
              <a:spcBef>
                <a:spcPts val="225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Bukti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penerapan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prosedur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2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D03A6E8F-F89B-46E5-AA77-BE193AEBCE34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7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8F00FD0-5F02-46AE-9E4D-9DA1A353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8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16016D-358D-4EF9-9A0C-699EE3FA1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AA66741-67B1-4CD1-AA04-59B0E78749E5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3E4FE6D-C2B9-435D-BA69-A47D738D4A66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7C70AD30-F328-48C9-A442-F3C79511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F210CD20-EBF2-4E6A-AA94-CEEBC3D45310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096" y="475832"/>
            <a:ext cx="6226282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Kaji Ulang</a:t>
            </a:r>
            <a:r>
              <a:rPr spc="-45" dirty="0"/>
              <a:t> </a:t>
            </a:r>
            <a:r>
              <a:rPr spc="-5" dirty="0"/>
              <a:t>Manajemen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1096" y="1278712"/>
            <a:ext cx="4031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Century Gothic"/>
                <a:cs typeface="Century Gothic"/>
              </a:rPr>
              <a:t>(Management</a:t>
            </a:r>
            <a:r>
              <a:rPr sz="2800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entury Gothic"/>
                <a:cs typeface="Century Gothic"/>
              </a:rPr>
              <a:t>Review)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385" y="2362200"/>
            <a:ext cx="2807207" cy="259994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8229" y="2105405"/>
            <a:ext cx="5334000" cy="1502334"/>
          </a:xfrm>
          <a:prstGeom prst="rect">
            <a:avLst/>
          </a:prstGeom>
          <a:solidFill>
            <a:srgbClr val="4AACC5"/>
          </a:solidFill>
          <a:ln w="25907">
            <a:solidFill>
              <a:srgbClr val="357C91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52400" marR="260985">
              <a:lnSpc>
                <a:spcPct val="100299"/>
              </a:lnSpc>
              <a:spcBef>
                <a:spcPts val="195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Kaji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ulang manajemen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adalah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evaluasi 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efektifitas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pelaksanaan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sistem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jaminan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halal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yang dilakukan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oleh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top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manajemen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21736" y="707137"/>
            <a:ext cx="893063" cy="893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7083" y="701040"/>
            <a:ext cx="893064" cy="8945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77561" y="3763517"/>
            <a:ext cx="5334000" cy="1502976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199390">
              <a:spcBef>
                <a:spcPts val="2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Perusahaan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harus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mempunyai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prosedur  tertulis kaji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ulang manajemen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kaji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ulang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manajemen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harus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dilakukan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setidaknya sekali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setahun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48469BCF-C596-412E-B32D-5086C58CE4B0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0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76736D3-70D4-4DA2-AE59-C0B14AE9C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1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CF57CC-42DD-4CC0-9E82-066712AD5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B1FEE62-3873-405C-BE0F-B9D51BBD9DCD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B45B115E-FA5B-4C32-90C6-DA2B27A6041B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0E3BB744-32E7-4ADA-9A45-671288111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0F71AF5C-C9A1-44A8-929F-06A5DDC9FD78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445" y="77587"/>
            <a:ext cx="451421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Kaji Ulang</a:t>
            </a:r>
            <a:r>
              <a:rPr spc="-45" dirty="0"/>
              <a:t> </a:t>
            </a:r>
            <a:r>
              <a:rPr spc="-5" dirty="0"/>
              <a:t>Manajemen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37857" y="656971"/>
            <a:ext cx="127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(Lanjutan)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40" y="1642872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3640" y="2599944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640" y="4288535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4095" y="1537157"/>
            <a:ext cx="6844665" cy="399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Pelaksanaan kaji </a:t>
            </a:r>
            <a:r>
              <a:rPr sz="2400" spc="-5" dirty="0">
                <a:latin typeface="Calibri"/>
                <a:cs typeface="Calibri"/>
              </a:rPr>
              <a:t>ulang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15" dirty="0">
                <a:latin typeface="Calibri"/>
                <a:cs typeface="Calibri"/>
              </a:rPr>
              <a:t>diintegrasikan dengan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kaji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ulang </a:t>
            </a:r>
            <a:r>
              <a:rPr sz="2400" spc="-15" dirty="0">
                <a:latin typeface="Calibri"/>
                <a:cs typeface="Calibri"/>
              </a:rPr>
              <a:t>sistem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lain</a:t>
            </a:r>
            <a:endParaRPr sz="2400">
              <a:latin typeface="Calibri"/>
              <a:cs typeface="Calibri"/>
            </a:endParaRPr>
          </a:p>
          <a:p>
            <a:pPr marL="12700" marR="36195">
              <a:spcBef>
                <a:spcPts val="1775"/>
              </a:spcBef>
            </a:pPr>
            <a:r>
              <a:rPr sz="2400" dirty="0">
                <a:latin typeface="Calibri"/>
                <a:cs typeface="Calibri"/>
              </a:rPr>
              <a:t>Bahan </a:t>
            </a:r>
            <a:r>
              <a:rPr sz="2400" spc="-10" dirty="0">
                <a:latin typeface="Calibri"/>
                <a:cs typeface="Calibri"/>
              </a:rPr>
              <a:t>kaji </a:t>
            </a:r>
            <a:r>
              <a:rPr sz="2400" spc="-5" dirty="0">
                <a:latin typeface="Calibri"/>
                <a:cs typeface="Calibri"/>
              </a:rPr>
              <a:t>ulang </a:t>
            </a:r>
            <a:r>
              <a:rPr sz="2400" dirty="0">
                <a:latin typeface="Calibri"/>
                <a:cs typeface="Calibri"/>
              </a:rPr>
              <a:t>manajemen: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10" dirty="0">
                <a:latin typeface="Calibri"/>
                <a:cs typeface="Calibri"/>
              </a:rPr>
              <a:t>internal,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  </a:t>
            </a:r>
            <a:r>
              <a:rPr sz="2400" spc="-10" dirty="0">
                <a:latin typeface="Calibri"/>
                <a:cs typeface="Calibri"/>
              </a:rPr>
              <a:t>eksternal,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spc="-10" dirty="0">
                <a:latin typeface="Calibri"/>
                <a:cs typeface="Calibri"/>
              </a:rPr>
              <a:t>kaji </a:t>
            </a:r>
            <a:r>
              <a:rPr sz="2400" spc="-5" dirty="0">
                <a:latin typeface="Calibri"/>
                <a:cs typeface="Calibri"/>
              </a:rPr>
              <a:t>ulang </a:t>
            </a:r>
            <a:r>
              <a:rPr sz="2400" spc="-15" dirty="0">
                <a:latin typeface="Calibri"/>
                <a:cs typeface="Calibri"/>
              </a:rPr>
              <a:t>sebelumnya,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adanya  </a:t>
            </a:r>
            <a:r>
              <a:rPr sz="2400" spc="-5" dirty="0">
                <a:latin typeface="Calibri"/>
                <a:cs typeface="Calibri"/>
              </a:rPr>
              <a:t>perubahan dalam perusahaan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mempengaruhi  </a:t>
            </a:r>
            <a:r>
              <a:rPr sz="2400" spc="-15" dirty="0">
                <a:latin typeface="Calibri"/>
                <a:cs typeface="Calibri"/>
              </a:rPr>
              <a:t>efektifitas </a:t>
            </a:r>
            <a:r>
              <a:rPr sz="2400" spc="-10" dirty="0">
                <a:latin typeface="Calibri"/>
                <a:cs typeface="Calibri"/>
              </a:rPr>
              <a:t>pelaksanaan </a:t>
            </a:r>
            <a:r>
              <a:rPr sz="2400" spc="-5" dirty="0">
                <a:latin typeface="Calibri"/>
                <a:cs typeface="Calibri"/>
              </a:rPr>
              <a:t>SJH</a:t>
            </a:r>
            <a:endParaRPr sz="2400">
              <a:latin typeface="Calibri"/>
              <a:cs typeface="Calibri"/>
            </a:endParaRPr>
          </a:p>
          <a:p>
            <a:pPr marL="12700" marR="257810">
              <a:spcBef>
                <a:spcPts val="1780"/>
              </a:spcBef>
            </a:pP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spc="-10" dirty="0">
                <a:latin typeface="Calibri"/>
                <a:cs typeface="Calibri"/>
              </a:rPr>
              <a:t>kaji </a:t>
            </a:r>
            <a:r>
              <a:rPr sz="2400" spc="-5" dirty="0">
                <a:latin typeface="Calibri"/>
                <a:cs typeface="Calibri"/>
              </a:rPr>
              <a:t>ulang harus </a:t>
            </a:r>
            <a:r>
              <a:rPr sz="2400" spc="-10" dirty="0">
                <a:latin typeface="Calibri"/>
                <a:cs typeface="Calibri"/>
              </a:rPr>
              <a:t>disampaikan </a:t>
            </a:r>
            <a:r>
              <a:rPr sz="2400" spc="-15" dirty="0">
                <a:latin typeface="Calibri"/>
                <a:cs typeface="Calibri"/>
              </a:rPr>
              <a:t>kepada </a:t>
            </a:r>
            <a:r>
              <a:rPr sz="2400" spc="-5" dirty="0">
                <a:latin typeface="Calibri"/>
                <a:cs typeface="Calibri"/>
              </a:rPr>
              <a:t>pihak </a:t>
            </a:r>
            <a:r>
              <a:rPr sz="2400" spc="-10" dirty="0">
                <a:latin typeface="Calibri"/>
                <a:cs typeface="Calibri"/>
              </a:rPr>
              <a:t>yang  </a:t>
            </a:r>
            <a:r>
              <a:rPr sz="2400" spc="-5" dirty="0">
                <a:latin typeface="Calibri"/>
                <a:cs typeface="Calibri"/>
              </a:rPr>
              <a:t>bertanggungjawab terhadap implementasi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SJH.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1775"/>
              </a:spcBef>
            </a:pPr>
            <a:r>
              <a:rPr sz="2400" spc="-5" dirty="0">
                <a:latin typeface="Calibri"/>
                <a:cs typeface="Calibri"/>
              </a:rPr>
              <a:t>Bukti </a:t>
            </a:r>
            <a:r>
              <a:rPr sz="2400" spc="-10" dirty="0">
                <a:latin typeface="Calibri"/>
                <a:cs typeface="Calibri"/>
              </a:rPr>
              <a:t>kaji </a:t>
            </a:r>
            <a:r>
              <a:rPr sz="2400" spc="-5" dirty="0">
                <a:latin typeface="Calibri"/>
                <a:cs typeface="Calibri"/>
              </a:rPr>
              <a:t>ulang harus </a:t>
            </a:r>
            <a:r>
              <a:rPr sz="2400" spc="-10" dirty="0">
                <a:latin typeface="Calibri"/>
                <a:cs typeface="Calibri"/>
              </a:rPr>
              <a:t>dibuat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dipelihara.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3640" y="5245609"/>
            <a:ext cx="202691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D68B9E3A-9051-4C87-B3B1-4D8087E9D66A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10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40A4323A-3DCA-493C-A47D-4E33D65B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11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E0FFA45-393B-460D-9A02-431FEFBD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C07D704A-5F14-42C6-97FC-934D5C1BFB02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F83798B2-F5AD-4F84-94EC-32EDE328BD1F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4498EE20-EA77-4FAC-BEE1-A71E1A96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8A74F4F9-729E-4F29-90B4-0AFEEF56E2CC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Sebuah gambar berisi lampu, menyala&#10;&#10;Deskripsi dibuat secara otomatis">
            <a:extLst>
              <a:ext uri="{FF2B5EF4-FFF2-40B4-BE49-F238E27FC236}">
                <a16:creationId xmlns:a16="http://schemas.microsoft.com/office/drawing/2014/main" id="{FC888F4E-C68E-45F3-AF48-ED112A9D4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635FE3F-7E3E-4BCD-80F9-ACDFB3DD931E}"/>
              </a:ext>
            </a:extLst>
          </p:cNvPr>
          <p:cNvSpPr/>
          <p:nvPr/>
        </p:nvSpPr>
        <p:spPr>
          <a:xfrm>
            <a:off x="2975429" y="5078813"/>
            <a:ext cx="6315074" cy="934405"/>
          </a:xfrm>
          <a:prstGeom prst="rect">
            <a:avLst/>
          </a:prstGeom>
          <a:solidFill>
            <a:srgbClr val="FFB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13880"/>
                </a:solidFill>
                <a:latin typeface="Avenir Next LT Pro" panose="020B0504020202020204" pitchFamily="34" charset="0"/>
              </a:rPr>
              <a:t>- TERIMA KASIH -</a:t>
            </a:r>
            <a:endParaRPr lang="en-ID" sz="3600" b="1" dirty="0">
              <a:solidFill>
                <a:srgbClr val="01388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3892" y="1945030"/>
            <a:ext cx="6203315" cy="41338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0" indent="-457834">
              <a:spcBef>
                <a:spcPts val="4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5" dirty="0">
                <a:latin typeface="Calibri"/>
                <a:cs typeface="Calibri"/>
              </a:rPr>
              <a:t>Kebijakan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Halal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" dirty="0">
                <a:latin typeface="Calibri"/>
                <a:cs typeface="Calibri"/>
              </a:rPr>
              <a:t>Tim </a:t>
            </a:r>
            <a:r>
              <a:rPr sz="2200" spc="-5" dirty="0">
                <a:latin typeface="Calibri"/>
                <a:cs typeface="Calibri"/>
              </a:rPr>
              <a:t>Manajemen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Halal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5" dirty="0">
                <a:latin typeface="Calibri"/>
                <a:cs typeface="Calibri"/>
              </a:rPr>
              <a:t>Pelatihan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5" dirty="0">
                <a:latin typeface="Calibri"/>
                <a:cs typeface="Calibri"/>
              </a:rPr>
              <a:t>Bahan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" dirty="0">
                <a:latin typeface="Calibri"/>
                <a:cs typeface="Calibri"/>
              </a:rPr>
              <a:t>Produk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5" dirty="0">
                <a:latin typeface="Calibri"/>
                <a:cs typeface="Calibri"/>
              </a:rPr>
              <a:t>Fasilitas Produksi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" dirty="0">
                <a:latin typeface="Calibri"/>
                <a:cs typeface="Calibri"/>
              </a:rPr>
              <a:t>Prosedur tertulis untuk aktivitas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kritis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" dirty="0">
                <a:latin typeface="Calibri"/>
                <a:cs typeface="Calibri"/>
              </a:rPr>
              <a:t>Kemampuan </a:t>
            </a:r>
            <a:r>
              <a:rPr sz="2200" spc="-30" dirty="0">
                <a:latin typeface="Calibri"/>
                <a:cs typeface="Calibri"/>
              </a:rPr>
              <a:t>Telusur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5" dirty="0">
                <a:latin typeface="Calibri"/>
                <a:cs typeface="Calibri"/>
              </a:rPr>
              <a:t>Penanganan </a:t>
            </a:r>
            <a:r>
              <a:rPr sz="2200" spc="-10" dirty="0">
                <a:latin typeface="Calibri"/>
                <a:cs typeface="Calibri"/>
              </a:rPr>
              <a:t>Produk </a:t>
            </a:r>
            <a:r>
              <a:rPr sz="2200" spc="-15" dirty="0">
                <a:latin typeface="Calibri"/>
                <a:cs typeface="Calibri"/>
              </a:rPr>
              <a:t>yang </a:t>
            </a:r>
            <a:r>
              <a:rPr sz="2200" spc="-10" dirty="0">
                <a:latin typeface="Calibri"/>
                <a:cs typeface="Calibri"/>
              </a:rPr>
              <a:t>Tidak </a:t>
            </a:r>
            <a:r>
              <a:rPr sz="2200" spc="-5" dirty="0">
                <a:latin typeface="Calibri"/>
                <a:cs typeface="Calibri"/>
              </a:rPr>
              <a:t>Memenuhi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Kriteria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70534" algn="l"/>
              </a:tabLst>
            </a:pPr>
            <a:r>
              <a:rPr sz="2200" spc="-5" dirty="0">
                <a:latin typeface="Calibri"/>
                <a:cs typeface="Calibri"/>
              </a:rPr>
              <a:t>Audit </a:t>
            </a:r>
            <a:r>
              <a:rPr sz="2200" spc="-10" dirty="0">
                <a:latin typeface="Calibri"/>
                <a:cs typeface="Calibri"/>
              </a:rPr>
              <a:t>Internal</a:t>
            </a:r>
            <a:endParaRPr sz="2200">
              <a:latin typeface="Calibri"/>
              <a:cs typeface="Calibri"/>
            </a:endParaRPr>
          </a:p>
          <a:p>
            <a:pPr marL="469900" indent="-457834">
              <a:spcBef>
                <a:spcPts val="300"/>
              </a:spcBef>
              <a:buAutoNum type="arabicPeriod"/>
              <a:tabLst>
                <a:tab pos="470534" algn="l"/>
              </a:tabLst>
            </a:pPr>
            <a:r>
              <a:rPr sz="2200" spc="-15" dirty="0">
                <a:latin typeface="Calibri"/>
                <a:cs typeface="Calibri"/>
              </a:rPr>
              <a:t>Kaji </a:t>
            </a:r>
            <a:r>
              <a:rPr sz="2200" spc="-5" dirty="0">
                <a:latin typeface="Calibri"/>
                <a:cs typeface="Calibri"/>
              </a:rPr>
              <a:t>Ulang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Manajemen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9486" y="383794"/>
            <a:ext cx="4735195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Kriteria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06FC0"/>
                </a:solidFill>
              </a:rPr>
              <a:t>Sistem </a:t>
            </a:r>
            <a:r>
              <a:rPr sz="3600" dirty="0">
                <a:solidFill>
                  <a:srgbClr val="006FC0"/>
                </a:solidFill>
              </a:rPr>
              <a:t>Jaminan</a:t>
            </a:r>
            <a:r>
              <a:rPr sz="3600" spc="-80" dirty="0">
                <a:solidFill>
                  <a:srgbClr val="006FC0"/>
                </a:solidFill>
              </a:rPr>
              <a:t> </a:t>
            </a:r>
            <a:r>
              <a:rPr sz="3600" spc="-5" dirty="0">
                <a:solidFill>
                  <a:srgbClr val="006FC0"/>
                </a:solidFill>
              </a:rPr>
              <a:t>Halal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067800" y="152400"/>
            <a:ext cx="1422400" cy="142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8BDE8148-3A55-457B-86C7-3025E706D39E}"/>
              </a:ext>
            </a:extLst>
          </p:cNvPr>
          <p:cNvGrpSpPr/>
          <p:nvPr/>
        </p:nvGrpSpPr>
        <p:grpSpPr>
          <a:xfrm>
            <a:off x="-144162" y="-846747"/>
            <a:ext cx="12797060" cy="7521866"/>
            <a:chOff x="-144162" y="-663866"/>
            <a:chExt cx="12797060" cy="7521866"/>
          </a:xfrm>
        </p:grpSpPr>
        <p:pic>
          <p:nvPicPr>
            <p:cNvPr id="6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6F8326C7-2194-4063-9911-CBA7641B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7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B009B02-FFE5-4BF1-9CE3-878372E59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07A8E7F-B4BF-4CD3-BB29-978F32D5B8BE}"/>
                </a:ext>
              </a:extLst>
            </p:cNvPr>
            <p:cNvSpPr/>
            <p:nvPr/>
          </p:nvSpPr>
          <p:spPr>
            <a:xfrm>
              <a:off x="-144162" y="6435707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032FE1BE-DB9E-4045-AA44-B1E1FC9A4CF3}"/>
                </a:ext>
              </a:extLst>
            </p:cNvPr>
            <p:cNvSpPr txBox="1"/>
            <p:nvPr/>
          </p:nvSpPr>
          <p:spPr>
            <a:xfrm>
              <a:off x="868181" y="6472778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26FA4CC4-C46E-4708-BFF4-4CA306B3F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5E37A26C-7D4B-49C6-9152-1436C2847AF0}"/>
                </a:ext>
              </a:extLst>
            </p:cNvPr>
            <p:cNvSpPr txBox="1"/>
            <p:nvPr/>
          </p:nvSpPr>
          <p:spPr>
            <a:xfrm>
              <a:off x="5405177" y="6477576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523" y="522478"/>
            <a:ext cx="4925060" cy="60515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latin typeface="Bookman Old Style"/>
                <a:cs typeface="Bookman Old Style"/>
              </a:rPr>
              <a:t>KEBIJAKAN</a:t>
            </a:r>
            <a:r>
              <a:rPr sz="3800" b="1" spc="-75" dirty="0">
                <a:latin typeface="Bookman Old Style"/>
                <a:cs typeface="Bookman Old Style"/>
              </a:rPr>
              <a:t> </a:t>
            </a:r>
            <a:r>
              <a:rPr sz="3800" b="1" dirty="0">
                <a:latin typeface="Bookman Old Style"/>
                <a:cs typeface="Bookman Old Style"/>
              </a:rPr>
              <a:t>HALAL</a:t>
            </a:r>
            <a:endParaRPr sz="38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740" y="1536315"/>
            <a:ext cx="7969884" cy="43707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3550" marR="429895" indent="-451484">
              <a:lnSpc>
                <a:spcPct val="109600"/>
              </a:lnSpc>
              <a:spcBef>
                <a:spcPts val="430"/>
              </a:spcBef>
              <a:buAutoNum type="alphaL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Calibri"/>
                <a:cs typeface="Calibri"/>
              </a:rPr>
              <a:t>Manajemen puncak harus </a:t>
            </a:r>
            <a:r>
              <a:rPr sz="2400" b="1" spc="-10" dirty="0">
                <a:latin typeface="Calibri"/>
                <a:cs typeface="Calibri"/>
              </a:rPr>
              <a:t>menetapkan </a:t>
            </a:r>
            <a:r>
              <a:rPr sz="2400" b="1" spc="-15" dirty="0">
                <a:latin typeface="Calibri"/>
                <a:cs typeface="Calibri"/>
              </a:rPr>
              <a:t>kebijakan </a:t>
            </a:r>
            <a:r>
              <a:rPr sz="2400" b="1" spc="-5" dirty="0">
                <a:latin typeface="Calibri"/>
                <a:cs typeface="Calibri"/>
              </a:rPr>
              <a:t>halal  </a:t>
            </a:r>
            <a:r>
              <a:rPr sz="2200" spc="-15" dirty="0">
                <a:latin typeface="Calibri"/>
                <a:cs typeface="Calibri"/>
              </a:rPr>
              <a:t>Kebijakan </a:t>
            </a:r>
            <a:r>
              <a:rPr sz="2200" spc="-10" dirty="0">
                <a:latin typeface="Calibri"/>
                <a:cs typeface="Calibri"/>
              </a:rPr>
              <a:t>halal: </a:t>
            </a:r>
            <a:r>
              <a:rPr sz="2200" spc="-15" dirty="0">
                <a:latin typeface="Calibri"/>
                <a:cs typeface="Calibri"/>
              </a:rPr>
              <a:t>komitmen </a:t>
            </a:r>
            <a:r>
              <a:rPr sz="2200" spc="-10" dirty="0">
                <a:latin typeface="Calibri"/>
                <a:cs typeface="Calibri"/>
              </a:rPr>
              <a:t>tertulis untuk menghasilkan </a:t>
            </a:r>
            <a:r>
              <a:rPr sz="2200" spc="-15" dirty="0">
                <a:latin typeface="Calibri"/>
                <a:cs typeface="Calibri"/>
              </a:rPr>
              <a:t>produk  </a:t>
            </a:r>
            <a:r>
              <a:rPr sz="2200" spc="-10" dirty="0">
                <a:latin typeface="Calibri"/>
                <a:cs typeface="Calibri"/>
              </a:rPr>
              <a:t>halal </a:t>
            </a:r>
            <a:r>
              <a:rPr sz="2200" spc="-20" dirty="0">
                <a:latin typeface="Calibri"/>
                <a:cs typeface="Calibri"/>
              </a:rPr>
              <a:t>secara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konsisten</a:t>
            </a:r>
            <a:endParaRPr sz="2200">
              <a:latin typeface="Calibri"/>
              <a:cs typeface="Calibri"/>
            </a:endParaRPr>
          </a:p>
          <a:p>
            <a:pPr marL="469900" marR="5080" indent="-457834">
              <a:lnSpc>
                <a:spcPct val="109500"/>
              </a:lnSpc>
              <a:spcBef>
                <a:spcPts val="885"/>
              </a:spcBef>
              <a:buAutoNum type="alphaLcPeriod"/>
              <a:tabLst>
                <a:tab pos="469900" algn="l"/>
                <a:tab pos="470534" algn="l"/>
              </a:tabLst>
            </a:pPr>
            <a:r>
              <a:rPr sz="2400" b="1" spc="-15" dirty="0">
                <a:latin typeface="Calibri"/>
                <a:cs typeface="Calibri"/>
              </a:rPr>
              <a:t>Kebijakan </a:t>
            </a:r>
            <a:r>
              <a:rPr sz="2400" b="1" dirty="0">
                <a:latin typeface="Calibri"/>
                <a:cs typeface="Calibri"/>
              </a:rPr>
              <a:t>halal </a:t>
            </a:r>
            <a:r>
              <a:rPr sz="2400" b="1" spc="-5" dirty="0">
                <a:latin typeface="Calibri"/>
                <a:cs typeface="Calibri"/>
              </a:rPr>
              <a:t>harus didiseminasikan/disebarkan </a:t>
            </a:r>
            <a:r>
              <a:rPr sz="2400" b="1" spc="-15" dirty="0">
                <a:latin typeface="Calibri"/>
                <a:cs typeface="Calibri"/>
              </a:rPr>
              <a:t>kepada  </a:t>
            </a:r>
            <a:r>
              <a:rPr sz="2400" b="1" spc="-5" dirty="0">
                <a:latin typeface="Calibri"/>
                <a:cs typeface="Calibri"/>
              </a:rPr>
              <a:t>manajemen, tim manajemen </a:t>
            </a:r>
            <a:r>
              <a:rPr sz="2400" b="1" dirty="0">
                <a:latin typeface="Calibri"/>
                <a:cs typeface="Calibri"/>
              </a:rPr>
              <a:t>halal, </a:t>
            </a:r>
            <a:r>
              <a:rPr sz="2400" b="1" spc="-15" dirty="0">
                <a:latin typeface="Calibri"/>
                <a:cs typeface="Calibri"/>
              </a:rPr>
              <a:t>karyawan </a:t>
            </a:r>
            <a:r>
              <a:rPr sz="2400" b="1" dirty="0">
                <a:latin typeface="Calibri"/>
                <a:cs typeface="Calibri"/>
              </a:rPr>
              <a:t>dan pemasok  </a:t>
            </a:r>
            <a:r>
              <a:rPr sz="2200" spc="-15" dirty="0">
                <a:latin typeface="Calibri"/>
                <a:cs typeface="Calibri"/>
              </a:rPr>
              <a:t>Contoh </a:t>
            </a:r>
            <a:r>
              <a:rPr sz="2200" spc="-25" dirty="0">
                <a:latin typeface="Calibri"/>
                <a:cs typeface="Calibri"/>
              </a:rPr>
              <a:t>cara </a:t>
            </a:r>
            <a:r>
              <a:rPr sz="2200" spc="-10" dirty="0">
                <a:latin typeface="Calibri"/>
                <a:cs typeface="Calibri"/>
              </a:rPr>
              <a:t>diseminasi </a:t>
            </a:r>
            <a:r>
              <a:rPr sz="2200" spc="-15" dirty="0">
                <a:latin typeface="Calibri"/>
                <a:cs typeface="Calibri"/>
              </a:rPr>
              <a:t>kebijakan </a:t>
            </a:r>
            <a:r>
              <a:rPr sz="2200" spc="-5" dirty="0">
                <a:latin typeface="Calibri"/>
                <a:cs typeface="Calibri"/>
              </a:rPr>
              <a:t>halal: </a:t>
            </a:r>
            <a:r>
              <a:rPr sz="2200" spc="-10" dirty="0">
                <a:latin typeface="Calibri"/>
                <a:cs typeface="Calibri"/>
              </a:rPr>
              <a:t>pelatihan,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briefing</a:t>
            </a:r>
            <a:endParaRPr sz="2200">
              <a:latin typeface="Calibri"/>
              <a:cs typeface="Calibri"/>
            </a:endParaRPr>
          </a:p>
          <a:p>
            <a:pPr marL="469900"/>
            <a:r>
              <a:rPr sz="2200" spc="-15" dirty="0">
                <a:latin typeface="Calibri"/>
                <a:cs typeface="Calibri"/>
              </a:rPr>
              <a:t>karyawan, </a:t>
            </a:r>
            <a:r>
              <a:rPr sz="2200" spc="-40" dirty="0">
                <a:latin typeface="Calibri"/>
                <a:cs typeface="Calibri"/>
              </a:rPr>
              <a:t>poster, </a:t>
            </a:r>
            <a:r>
              <a:rPr sz="2200" i="1" spc="-10" dirty="0">
                <a:latin typeface="Calibri"/>
                <a:cs typeface="Calibri"/>
              </a:rPr>
              <a:t>banner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email </a:t>
            </a:r>
            <a:r>
              <a:rPr sz="2200" spc="-40" dirty="0">
                <a:latin typeface="Calibri"/>
                <a:cs typeface="Calibri"/>
              </a:rPr>
              <a:t>ke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supplier</a:t>
            </a:r>
            <a:endParaRPr sz="2200">
              <a:latin typeface="Calibri"/>
              <a:cs typeface="Calibri"/>
            </a:endParaRPr>
          </a:p>
          <a:p>
            <a:pPr marL="469900" indent="-457834">
              <a:lnSpc>
                <a:spcPts val="2870"/>
              </a:lnSpc>
              <a:spcBef>
                <a:spcPts val="580"/>
              </a:spcBef>
              <a:buAutoNum type="alphaLcPeriod" startAt="3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Calibri"/>
                <a:cs typeface="Calibri"/>
              </a:rPr>
              <a:t>Bukti diseminasi </a:t>
            </a:r>
            <a:r>
              <a:rPr sz="2400" b="1" spc="-15" dirty="0">
                <a:latin typeface="Calibri"/>
                <a:cs typeface="Calibri"/>
              </a:rPr>
              <a:t>kebijakan </a:t>
            </a:r>
            <a:r>
              <a:rPr sz="2400" b="1" spc="-5" dirty="0">
                <a:latin typeface="Calibri"/>
                <a:cs typeface="Calibri"/>
              </a:rPr>
              <a:t>halal harus </a:t>
            </a:r>
            <a:r>
              <a:rPr sz="2400" b="1" spc="-10" dirty="0">
                <a:latin typeface="Calibri"/>
                <a:cs typeface="Calibri"/>
              </a:rPr>
              <a:t>dipelihara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harus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870"/>
              </a:lnSpc>
            </a:pPr>
            <a:r>
              <a:rPr sz="2400" b="1" spc="-10" dirty="0">
                <a:latin typeface="Calibri"/>
                <a:cs typeface="Calibri"/>
              </a:rPr>
              <a:t>tersedia </a:t>
            </a:r>
            <a:r>
              <a:rPr sz="2400" b="1" spc="-5" dirty="0">
                <a:latin typeface="Calibri"/>
                <a:cs typeface="Calibri"/>
              </a:rPr>
              <a:t>saat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  <a:p>
            <a:pPr marL="469900" marR="895350" indent="4445">
              <a:spcBef>
                <a:spcPts val="545"/>
              </a:spcBef>
            </a:pPr>
            <a:r>
              <a:rPr sz="2200" spc="-10" dirty="0">
                <a:latin typeface="Calibri"/>
                <a:cs typeface="Calibri"/>
              </a:rPr>
              <a:t>Contoh: daftar hadir pelatihan, notulen </a:t>
            </a:r>
            <a:r>
              <a:rPr sz="2200" i="1" spc="-10" dirty="0">
                <a:latin typeface="Calibri"/>
                <a:cs typeface="Calibri"/>
              </a:rPr>
              <a:t>briefing </a:t>
            </a:r>
            <a:r>
              <a:rPr sz="2200" spc="-15" dirty="0">
                <a:latin typeface="Calibri"/>
                <a:cs typeface="Calibri"/>
              </a:rPr>
              <a:t>karyawan,  </a:t>
            </a:r>
            <a:r>
              <a:rPr sz="2200" spc="-10" dirty="0">
                <a:latin typeface="Calibri"/>
                <a:cs typeface="Calibri"/>
              </a:rPr>
              <a:t>pemasangan </a:t>
            </a:r>
            <a:r>
              <a:rPr sz="2200" spc="-40" dirty="0">
                <a:latin typeface="Calibri"/>
                <a:cs typeface="Calibri"/>
              </a:rPr>
              <a:t>poster, </a:t>
            </a:r>
            <a:r>
              <a:rPr sz="2200" i="1" spc="-10" dirty="0">
                <a:latin typeface="Calibri"/>
                <a:cs typeface="Calibri"/>
              </a:rPr>
              <a:t>banner</a:t>
            </a:r>
            <a:r>
              <a:rPr sz="2200" spc="-10" dirty="0">
                <a:latin typeface="Calibri"/>
                <a:cs typeface="Calibri"/>
              </a:rPr>
              <a:t>, bukti </a:t>
            </a:r>
            <a:r>
              <a:rPr sz="2200" spc="-5" dirty="0">
                <a:latin typeface="Calibri"/>
                <a:cs typeface="Calibri"/>
              </a:rPr>
              <a:t>pengiriman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email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48800" y="121920"/>
            <a:ext cx="1031748" cy="1066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800" y="527304"/>
            <a:ext cx="762000" cy="76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6361" y="153162"/>
            <a:ext cx="762000" cy="5715000"/>
          </a:xfrm>
          <a:custGeom>
            <a:avLst/>
            <a:gdLst/>
            <a:ahLst/>
            <a:cxnLst/>
            <a:rect l="l" t="t" r="r" b="b"/>
            <a:pathLst>
              <a:path w="762000" h="5715000">
                <a:moveTo>
                  <a:pt x="0" y="5715000"/>
                </a:moveTo>
                <a:lnTo>
                  <a:pt x="762000" y="5715000"/>
                </a:lnTo>
                <a:lnTo>
                  <a:pt x="762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6361" y="153162"/>
            <a:ext cx="762000" cy="5715000"/>
          </a:xfrm>
          <a:prstGeom prst="rect">
            <a:avLst/>
          </a:prstGeom>
          <a:ln w="25908">
            <a:solidFill>
              <a:srgbClr val="385D89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marL="271145" marR="266700" indent="25400" algn="just">
              <a:spcBef>
                <a:spcPts val="1864"/>
              </a:spcBef>
            </a:pP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T  I  M</a:t>
            </a:r>
            <a:endParaRPr>
              <a:latin typeface="Arial Black"/>
              <a:cs typeface="Arial Black"/>
            </a:endParaRPr>
          </a:p>
          <a:p>
            <a:pPr marL="271145" marR="266700" algn="just">
              <a:spcBef>
                <a:spcPts val="2160"/>
              </a:spcBef>
            </a:pP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M  A  N  A  J  E  M  E  N</a:t>
            </a:r>
            <a:endParaRPr>
              <a:latin typeface="Arial Black"/>
              <a:cs typeface="Arial Black"/>
            </a:endParaRPr>
          </a:p>
          <a:p>
            <a:pPr marL="290830" marR="278765" indent="-6350" algn="just">
              <a:spcBef>
                <a:spcPts val="2165"/>
              </a:spcBef>
            </a:pP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H  A  L  A  L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4928" y="2631884"/>
            <a:ext cx="627875" cy="1066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8361" y="2667761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6135" y="664463"/>
            <a:ext cx="114300" cy="42839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762" y="686562"/>
            <a:ext cx="8255" cy="4191000"/>
          </a:xfrm>
          <a:custGeom>
            <a:avLst/>
            <a:gdLst/>
            <a:ahLst/>
            <a:cxnLst/>
            <a:rect l="l" t="t" r="r" b="b"/>
            <a:pathLst>
              <a:path w="8255" h="4191000">
                <a:moveTo>
                  <a:pt x="8000" y="0"/>
                </a:moveTo>
                <a:lnTo>
                  <a:pt x="0" y="4191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8327" y="548704"/>
            <a:ext cx="882396" cy="310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761" y="626491"/>
            <a:ext cx="685800" cy="120650"/>
          </a:xfrm>
          <a:custGeom>
            <a:avLst/>
            <a:gdLst/>
            <a:ahLst/>
            <a:cxnLst/>
            <a:rect l="l" t="t" r="r" b="b"/>
            <a:pathLst>
              <a:path w="685800" h="120650">
                <a:moveTo>
                  <a:pt x="634510" y="60071"/>
                </a:moveTo>
                <a:lnTo>
                  <a:pt x="575944" y="94234"/>
                </a:lnTo>
                <a:lnTo>
                  <a:pt x="569721" y="97789"/>
                </a:lnTo>
                <a:lnTo>
                  <a:pt x="567689" y="105791"/>
                </a:lnTo>
                <a:lnTo>
                  <a:pt x="571245" y="111887"/>
                </a:lnTo>
                <a:lnTo>
                  <a:pt x="574801" y="118110"/>
                </a:lnTo>
                <a:lnTo>
                  <a:pt x="582802" y="120142"/>
                </a:lnTo>
                <a:lnTo>
                  <a:pt x="663589" y="73025"/>
                </a:lnTo>
                <a:lnTo>
                  <a:pt x="660146" y="73025"/>
                </a:lnTo>
                <a:lnTo>
                  <a:pt x="660146" y="71247"/>
                </a:lnTo>
                <a:lnTo>
                  <a:pt x="653668" y="71247"/>
                </a:lnTo>
                <a:lnTo>
                  <a:pt x="634510" y="60071"/>
                </a:lnTo>
                <a:close/>
              </a:path>
              <a:path w="685800" h="120650">
                <a:moveTo>
                  <a:pt x="612303" y="47117"/>
                </a:moveTo>
                <a:lnTo>
                  <a:pt x="0" y="47117"/>
                </a:lnTo>
                <a:lnTo>
                  <a:pt x="0" y="73025"/>
                </a:lnTo>
                <a:lnTo>
                  <a:pt x="612303" y="73025"/>
                </a:lnTo>
                <a:lnTo>
                  <a:pt x="634510" y="60071"/>
                </a:lnTo>
                <a:lnTo>
                  <a:pt x="612303" y="47117"/>
                </a:lnTo>
                <a:close/>
              </a:path>
              <a:path w="685800" h="120650">
                <a:moveTo>
                  <a:pt x="663588" y="47117"/>
                </a:moveTo>
                <a:lnTo>
                  <a:pt x="660146" y="47117"/>
                </a:lnTo>
                <a:lnTo>
                  <a:pt x="660146" y="73025"/>
                </a:lnTo>
                <a:lnTo>
                  <a:pt x="663589" y="73025"/>
                </a:lnTo>
                <a:lnTo>
                  <a:pt x="685800" y="60071"/>
                </a:lnTo>
                <a:lnTo>
                  <a:pt x="663588" y="47117"/>
                </a:lnTo>
                <a:close/>
              </a:path>
              <a:path w="685800" h="120650">
                <a:moveTo>
                  <a:pt x="653668" y="48895"/>
                </a:moveTo>
                <a:lnTo>
                  <a:pt x="634510" y="60071"/>
                </a:lnTo>
                <a:lnTo>
                  <a:pt x="653668" y="71247"/>
                </a:lnTo>
                <a:lnTo>
                  <a:pt x="653668" y="48895"/>
                </a:lnTo>
                <a:close/>
              </a:path>
              <a:path w="685800" h="120650">
                <a:moveTo>
                  <a:pt x="660146" y="48895"/>
                </a:moveTo>
                <a:lnTo>
                  <a:pt x="653668" y="48895"/>
                </a:lnTo>
                <a:lnTo>
                  <a:pt x="653668" y="71247"/>
                </a:lnTo>
                <a:lnTo>
                  <a:pt x="660146" y="71247"/>
                </a:lnTo>
                <a:lnTo>
                  <a:pt x="660146" y="48895"/>
                </a:lnTo>
                <a:close/>
              </a:path>
              <a:path w="685800" h="120650">
                <a:moveTo>
                  <a:pt x="582802" y="0"/>
                </a:moveTo>
                <a:lnTo>
                  <a:pt x="574801" y="2032"/>
                </a:lnTo>
                <a:lnTo>
                  <a:pt x="571245" y="8255"/>
                </a:lnTo>
                <a:lnTo>
                  <a:pt x="567689" y="14350"/>
                </a:lnTo>
                <a:lnTo>
                  <a:pt x="569721" y="22351"/>
                </a:lnTo>
                <a:lnTo>
                  <a:pt x="575944" y="25908"/>
                </a:lnTo>
                <a:lnTo>
                  <a:pt x="634510" y="60071"/>
                </a:lnTo>
                <a:lnTo>
                  <a:pt x="653668" y="48895"/>
                </a:lnTo>
                <a:lnTo>
                  <a:pt x="660146" y="48895"/>
                </a:lnTo>
                <a:lnTo>
                  <a:pt x="660146" y="47117"/>
                </a:lnTo>
                <a:lnTo>
                  <a:pt x="663588" y="47117"/>
                </a:lnTo>
                <a:lnTo>
                  <a:pt x="582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8327" y="1539304"/>
            <a:ext cx="882396" cy="310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761" y="1617091"/>
            <a:ext cx="685800" cy="120650"/>
          </a:xfrm>
          <a:custGeom>
            <a:avLst/>
            <a:gdLst/>
            <a:ahLst/>
            <a:cxnLst/>
            <a:rect l="l" t="t" r="r" b="b"/>
            <a:pathLst>
              <a:path w="685800" h="120650">
                <a:moveTo>
                  <a:pt x="634510" y="60071"/>
                </a:moveTo>
                <a:lnTo>
                  <a:pt x="575944" y="94234"/>
                </a:lnTo>
                <a:lnTo>
                  <a:pt x="569721" y="97789"/>
                </a:lnTo>
                <a:lnTo>
                  <a:pt x="567689" y="105791"/>
                </a:lnTo>
                <a:lnTo>
                  <a:pt x="571245" y="111887"/>
                </a:lnTo>
                <a:lnTo>
                  <a:pt x="574801" y="118110"/>
                </a:lnTo>
                <a:lnTo>
                  <a:pt x="582802" y="120142"/>
                </a:lnTo>
                <a:lnTo>
                  <a:pt x="663589" y="73025"/>
                </a:lnTo>
                <a:lnTo>
                  <a:pt x="660146" y="73025"/>
                </a:lnTo>
                <a:lnTo>
                  <a:pt x="660146" y="71247"/>
                </a:lnTo>
                <a:lnTo>
                  <a:pt x="653668" y="71247"/>
                </a:lnTo>
                <a:lnTo>
                  <a:pt x="634510" y="60071"/>
                </a:lnTo>
                <a:close/>
              </a:path>
              <a:path w="685800" h="120650">
                <a:moveTo>
                  <a:pt x="612303" y="47117"/>
                </a:moveTo>
                <a:lnTo>
                  <a:pt x="0" y="47117"/>
                </a:lnTo>
                <a:lnTo>
                  <a:pt x="0" y="73025"/>
                </a:lnTo>
                <a:lnTo>
                  <a:pt x="612303" y="73025"/>
                </a:lnTo>
                <a:lnTo>
                  <a:pt x="634510" y="60071"/>
                </a:lnTo>
                <a:lnTo>
                  <a:pt x="612303" y="47117"/>
                </a:lnTo>
                <a:close/>
              </a:path>
              <a:path w="685800" h="120650">
                <a:moveTo>
                  <a:pt x="663588" y="47117"/>
                </a:moveTo>
                <a:lnTo>
                  <a:pt x="660146" y="47117"/>
                </a:lnTo>
                <a:lnTo>
                  <a:pt x="660146" y="73025"/>
                </a:lnTo>
                <a:lnTo>
                  <a:pt x="663589" y="73025"/>
                </a:lnTo>
                <a:lnTo>
                  <a:pt x="685800" y="60071"/>
                </a:lnTo>
                <a:lnTo>
                  <a:pt x="663588" y="47117"/>
                </a:lnTo>
                <a:close/>
              </a:path>
              <a:path w="685800" h="120650">
                <a:moveTo>
                  <a:pt x="653668" y="48895"/>
                </a:moveTo>
                <a:lnTo>
                  <a:pt x="634510" y="60071"/>
                </a:lnTo>
                <a:lnTo>
                  <a:pt x="653668" y="71247"/>
                </a:lnTo>
                <a:lnTo>
                  <a:pt x="653668" y="48895"/>
                </a:lnTo>
                <a:close/>
              </a:path>
              <a:path w="685800" h="120650">
                <a:moveTo>
                  <a:pt x="660146" y="48895"/>
                </a:moveTo>
                <a:lnTo>
                  <a:pt x="653668" y="48895"/>
                </a:lnTo>
                <a:lnTo>
                  <a:pt x="653668" y="71247"/>
                </a:lnTo>
                <a:lnTo>
                  <a:pt x="660146" y="71247"/>
                </a:lnTo>
                <a:lnTo>
                  <a:pt x="660146" y="48895"/>
                </a:lnTo>
                <a:close/>
              </a:path>
              <a:path w="685800" h="120650">
                <a:moveTo>
                  <a:pt x="582802" y="0"/>
                </a:moveTo>
                <a:lnTo>
                  <a:pt x="574801" y="2032"/>
                </a:lnTo>
                <a:lnTo>
                  <a:pt x="571245" y="8255"/>
                </a:lnTo>
                <a:lnTo>
                  <a:pt x="567689" y="14350"/>
                </a:lnTo>
                <a:lnTo>
                  <a:pt x="569721" y="22351"/>
                </a:lnTo>
                <a:lnTo>
                  <a:pt x="575944" y="25908"/>
                </a:lnTo>
                <a:lnTo>
                  <a:pt x="634510" y="60071"/>
                </a:lnTo>
                <a:lnTo>
                  <a:pt x="653668" y="48895"/>
                </a:lnTo>
                <a:lnTo>
                  <a:pt x="660146" y="48895"/>
                </a:lnTo>
                <a:lnTo>
                  <a:pt x="660146" y="47117"/>
                </a:lnTo>
                <a:lnTo>
                  <a:pt x="663588" y="47117"/>
                </a:lnTo>
                <a:lnTo>
                  <a:pt x="582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8327" y="2529904"/>
            <a:ext cx="882396" cy="310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761" y="2607691"/>
            <a:ext cx="685800" cy="120650"/>
          </a:xfrm>
          <a:custGeom>
            <a:avLst/>
            <a:gdLst/>
            <a:ahLst/>
            <a:cxnLst/>
            <a:rect l="l" t="t" r="r" b="b"/>
            <a:pathLst>
              <a:path w="685800" h="120650">
                <a:moveTo>
                  <a:pt x="634510" y="60071"/>
                </a:moveTo>
                <a:lnTo>
                  <a:pt x="575944" y="94234"/>
                </a:lnTo>
                <a:lnTo>
                  <a:pt x="569721" y="97789"/>
                </a:lnTo>
                <a:lnTo>
                  <a:pt x="567689" y="105791"/>
                </a:lnTo>
                <a:lnTo>
                  <a:pt x="571245" y="111887"/>
                </a:lnTo>
                <a:lnTo>
                  <a:pt x="574801" y="118110"/>
                </a:lnTo>
                <a:lnTo>
                  <a:pt x="582802" y="120142"/>
                </a:lnTo>
                <a:lnTo>
                  <a:pt x="663589" y="73025"/>
                </a:lnTo>
                <a:lnTo>
                  <a:pt x="660146" y="73025"/>
                </a:lnTo>
                <a:lnTo>
                  <a:pt x="660146" y="71247"/>
                </a:lnTo>
                <a:lnTo>
                  <a:pt x="653668" y="71247"/>
                </a:lnTo>
                <a:lnTo>
                  <a:pt x="634510" y="60071"/>
                </a:lnTo>
                <a:close/>
              </a:path>
              <a:path w="685800" h="120650">
                <a:moveTo>
                  <a:pt x="612303" y="47117"/>
                </a:moveTo>
                <a:lnTo>
                  <a:pt x="0" y="47117"/>
                </a:lnTo>
                <a:lnTo>
                  <a:pt x="0" y="73025"/>
                </a:lnTo>
                <a:lnTo>
                  <a:pt x="612303" y="73025"/>
                </a:lnTo>
                <a:lnTo>
                  <a:pt x="634510" y="60071"/>
                </a:lnTo>
                <a:lnTo>
                  <a:pt x="612303" y="47117"/>
                </a:lnTo>
                <a:close/>
              </a:path>
              <a:path w="685800" h="120650">
                <a:moveTo>
                  <a:pt x="663588" y="47117"/>
                </a:moveTo>
                <a:lnTo>
                  <a:pt x="660146" y="47117"/>
                </a:lnTo>
                <a:lnTo>
                  <a:pt x="660146" y="73025"/>
                </a:lnTo>
                <a:lnTo>
                  <a:pt x="663589" y="73025"/>
                </a:lnTo>
                <a:lnTo>
                  <a:pt x="685800" y="60071"/>
                </a:lnTo>
                <a:lnTo>
                  <a:pt x="663588" y="47117"/>
                </a:lnTo>
                <a:close/>
              </a:path>
              <a:path w="685800" h="120650">
                <a:moveTo>
                  <a:pt x="653668" y="48895"/>
                </a:moveTo>
                <a:lnTo>
                  <a:pt x="634510" y="60071"/>
                </a:lnTo>
                <a:lnTo>
                  <a:pt x="653668" y="71247"/>
                </a:lnTo>
                <a:lnTo>
                  <a:pt x="653668" y="48895"/>
                </a:lnTo>
                <a:close/>
              </a:path>
              <a:path w="685800" h="120650">
                <a:moveTo>
                  <a:pt x="660146" y="48895"/>
                </a:moveTo>
                <a:lnTo>
                  <a:pt x="653668" y="48895"/>
                </a:lnTo>
                <a:lnTo>
                  <a:pt x="653668" y="71247"/>
                </a:lnTo>
                <a:lnTo>
                  <a:pt x="660146" y="71247"/>
                </a:lnTo>
                <a:lnTo>
                  <a:pt x="660146" y="48895"/>
                </a:lnTo>
                <a:close/>
              </a:path>
              <a:path w="685800" h="120650">
                <a:moveTo>
                  <a:pt x="582802" y="0"/>
                </a:moveTo>
                <a:lnTo>
                  <a:pt x="574801" y="2032"/>
                </a:lnTo>
                <a:lnTo>
                  <a:pt x="571245" y="8255"/>
                </a:lnTo>
                <a:lnTo>
                  <a:pt x="567689" y="14350"/>
                </a:lnTo>
                <a:lnTo>
                  <a:pt x="569721" y="22351"/>
                </a:lnTo>
                <a:lnTo>
                  <a:pt x="575944" y="25908"/>
                </a:lnTo>
                <a:lnTo>
                  <a:pt x="634510" y="60071"/>
                </a:lnTo>
                <a:lnTo>
                  <a:pt x="653668" y="48895"/>
                </a:lnTo>
                <a:lnTo>
                  <a:pt x="660146" y="48895"/>
                </a:lnTo>
                <a:lnTo>
                  <a:pt x="660146" y="47117"/>
                </a:lnTo>
                <a:lnTo>
                  <a:pt x="663588" y="47117"/>
                </a:lnTo>
                <a:lnTo>
                  <a:pt x="582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8327" y="3596704"/>
            <a:ext cx="882396" cy="310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761" y="3674490"/>
            <a:ext cx="685800" cy="120650"/>
          </a:xfrm>
          <a:custGeom>
            <a:avLst/>
            <a:gdLst/>
            <a:ahLst/>
            <a:cxnLst/>
            <a:rect l="l" t="t" r="r" b="b"/>
            <a:pathLst>
              <a:path w="685800" h="120650">
                <a:moveTo>
                  <a:pt x="634510" y="60070"/>
                </a:moveTo>
                <a:lnTo>
                  <a:pt x="575944" y="94233"/>
                </a:lnTo>
                <a:lnTo>
                  <a:pt x="569721" y="97789"/>
                </a:lnTo>
                <a:lnTo>
                  <a:pt x="567689" y="105790"/>
                </a:lnTo>
                <a:lnTo>
                  <a:pt x="571245" y="111886"/>
                </a:lnTo>
                <a:lnTo>
                  <a:pt x="574801" y="118109"/>
                </a:lnTo>
                <a:lnTo>
                  <a:pt x="582802" y="120141"/>
                </a:lnTo>
                <a:lnTo>
                  <a:pt x="663589" y="73024"/>
                </a:lnTo>
                <a:lnTo>
                  <a:pt x="660146" y="73024"/>
                </a:lnTo>
                <a:lnTo>
                  <a:pt x="660146" y="71246"/>
                </a:lnTo>
                <a:lnTo>
                  <a:pt x="653668" y="71246"/>
                </a:lnTo>
                <a:lnTo>
                  <a:pt x="634510" y="60070"/>
                </a:lnTo>
                <a:close/>
              </a:path>
              <a:path w="685800" h="120650">
                <a:moveTo>
                  <a:pt x="612303" y="47116"/>
                </a:moveTo>
                <a:lnTo>
                  <a:pt x="0" y="47116"/>
                </a:lnTo>
                <a:lnTo>
                  <a:pt x="0" y="73024"/>
                </a:lnTo>
                <a:lnTo>
                  <a:pt x="612303" y="73024"/>
                </a:lnTo>
                <a:lnTo>
                  <a:pt x="634510" y="60070"/>
                </a:lnTo>
                <a:lnTo>
                  <a:pt x="612303" y="47116"/>
                </a:lnTo>
                <a:close/>
              </a:path>
              <a:path w="685800" h="120650">
                <a:moveTo>
                  <a:pt x="663588" y="47116"/>
                </a:moveTo>
                <a:lnTo>
                  <a:pt x="660146" y="47116"/>
                </a:lnTo>
                <a:lnTo>
                  <a:pt x="660146" y="73024"/>
                </a:lnTo>
                <a:lnTo>
                  <a:pt x="663589" y="73024"/>
                </a:lnTo>
                <a:lnTo>
                  <a:pt x="685800" y="60070"/>
                </a:lnTo>
                <a:lnTo>
                  <a:pt x="663588" y="47116"/>
                </a:lnTo>
                <a:close/>
              </a:path>
              <a:path w="685800" h="120650">
                <a:moveTo>
                  <a:pt x="653668" y="48894"/>
                </a:moveTo>
                <a:lnTo>
                  <a:pt x="634510" y="60070"/>
                </a:lnTo>
                <a:lnTo>
                  <a:pt x="653668" y="71246"/>
                </a:lnTo>
                <a:lnTo>
                  <a:pt x="653668" y="48894"/>
                </a:lnTo>
                <a:close/>
              </a:path>
              <a:path w="685800" h="120650">
                <a:moveTo>
                  <a:pt x="660146" y="48894"/>
                </a:moveTo>
                <a:lnTo>
                  <a:pt x="653668" y="48894"/>
                </a:lnTo>
                <a:lnTo>
                  <a:pt x="653668" y="71246"/>
                </a:lnTo>
                <a:lnTo>
                  <a:pt x="660146" y="71246"/>
                </a:lnTo>
                <a:lnTo>
                  <a:pt x="660146" y="48894"/>
                </a:lnTo>
                <a:close/>
              </a:path>
              <a:path w="685800" h="120650">
                <a:moveTo>
                  <a:pt x="582802" y="0"/>
                </a:moveTo>
                <a:lnTo>
                  <a:pt x="574801" y="2031"/>
                </a:lnTo>
                <a:lnTo>
                  <a:pt x="571245" y="8254"/>
                </a:lnTo>
                <a:lnTo>
                  <a:pt x="567689" y="14350"/>
                </a:lnTo>
                <a:lnTo>
                  <a:pt x="569721" y="22351"/>
                </a:lnTo>
                <a:lnTo>
                  <a:pt x="575944" y="25907"/>
                </a:lnTo>
                <a:lnTo>
                  <a:pt x="634510" y="60070"/>
                </a:lnTo>
                <a:lnTo>
                  <a:pt x="653668" y="48894"/>
                </a:lnTo>
                <a:lnTo>
                  <a:pt x="660146" y="48894"/>
                </a:lnTo>
                <a:lnTo>
                  <a:pt x="660146" y="47116"/>
                </a:lnTo>
                <a:lnTo>
                  <a:pt x="663588" y="47116"/>
                </a:lnTo>
                <a:lnTo>
                  <a:pt x="582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8327" y="4739704"/>
            <a:ext cx="882396" cy="310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761" y="4817490"/>
            <a:ext cx="685800" cy="120650"/>
          </a:xfrm>
          <a:custGeom>
            <a:avLst/>
            <a:gdLst/>
            <a:ahLst/>
            <a:cxnLst/>
            <a:rect l="l" t="t" r="r" b="b"/>
            <a:pathLst>
              <a:path w="685800" h="120650">
                <a:moveTo>
                  <a:pt x="634510" y="60070"/>
                </a:moveTo>
                <a:lnTo>
                  <a:pt x="575944" y="94233"/>
                </a:lnTo>
                <a:lnTo>
                  <a:pt x="569721" y="97789"/>
                </a:lnTo>
                <a:lnTo>
                  <a:pt x="567689" y="105790"/>
                </a:lnTo>
                <a:lnTo>
                  <a:pt x="571245" y="111886"/>
                </a:lnTo>
                <a:lnTo>
                  <a:pt x="574801" y="118109"/>
                </a:lnTo>
                <a:lnTo>
                  <a:pt x="582802" y="120141"/>
                </a:lnTo>
                <a:lnTo>
                  <a:pt x="663589" y="73024"/>
                </a:lnTo>
                <a:lnTo>
                  <a:pt x="660146" y="73024"/>
                </a:lnTo>
                <a:lnTo>
                  <a:pt x="660146" y="71246"/>
                </a:lnTo>
                <a:lnTo>
                  <a:pt x="653668" y="71246"/>
                </a:lnTo>
                <a:lnTo>
                  <a:pt x="634510" y="60070"/>
                </a:lnTo>
                <a:close/>
              </a:path>
              <a:path w="685800" h="120650">
                <a:moveTo>
                  <a:pt x="612303" y="47116"/>
                </a:moveTo>
                <a:lnTo>
                  <a:pt x="0" y="47116"/>
                </a:lnTo>
                <a:lnTo>
                  <a:pt x="0" y="73024"/>
                </a:lnTo>
                <a:lnTo>
                  <a:pt x="612303" y="73024"/>
                </a:lnTo>
                <a:lnTo>
                  <a:pt x="634510" y="60070"/>
                </a:lnTo>
                <a:lnTo>
                  <a:pt x="612303" y="47116"/>
                </a:lnTo>
                <a:close/>
              </a:path>
              <a:path w="685800" h="120650">
                <a:moveTo>
                  <a:pt x="663588" y="47116"/>
                </a:moveTo>
                <a:lnTo>
                  <a:pt x="660146" y="47116"/>
                </a:lnTo>
                <a:lnTo>
                  <a:pt x="660146" y="73024"/>
                </a:lnTo>
                <a:lnTo>
                  <a:pt x="663589" y="73024"/>
                </a:lnTo>
                <a:lnTo>
                  <a:pt x="685800" y="60070"/>
                </a:lnTo>
                <a:lnTo>
                  <a:pt x="663588" y="47116"/>
                </a:lnTo>
                <a:close/>
              </a:path>
              <a:path w="685800" h="120650">
                <a:moveTo>
                  <a:pt x="653668" y="48894"/>
                </a:moveTo>
                <a:lnTo>
                  <a:pt x="634510" y="60070"/>
                </a:lnTo>
                <a:lnTo>
                  <a:pt x="653668" y="71246"/>
                </a:lnTo>
                <a:lnTo>
                  <a:pt x="653668" y="48894"/>
                </a:lnTo>
                <a:close/>
              </a:path>
              <a:path w="685800" h="120650">
                <a:moveTo>
                  <a:pt x="660146" y="48894"/>
                </a:moveTo>
                <a:lnTo>
                  <a:pt x="653668" y="48894"/>
                </a:lnTo>
                <a:lnTo>
                  <a:pt x="653668" y="71246"/>
                </a:lnTo>
                <a:lnTo>
                  <a:pt x="660146" y="71246"/>
                </a:lnTo>
                <a:lnTo>
                  <a:pt x="660146" y="48894"/>
                </a:lnTo>
                <a:close/>
              </a:path>
              <a:path w="685800" h="120650">
                <a:moveTo>
                  <a:pt x="582802" y="0"/>
                </a:moveTo>
                <a:lnTo>
                  <a:pt x="574801" y="2031"/>
                </a:lnTo>
                <a:lnTo>
                  <a:pt x="571245" y="8254"/>
                </a:lnTo>
                <a:lnTo>
                  <a:pt x="567689" y="14350"/>
                </a:lnTo>
                <a:lnTo>
                  <a:pt x="569721" y="22351"/>
                </a:lnTo>
                <a:lnTo>
                  <a:pt x="575944" y="25907"/>
                </a:lnTo>
                <a:lnTo>
                  <a:pt x="634510" y="60070"/>
                </a:lnTo>
                <a:lnTo>
                  <a:pt x="653668" y="48894"/>
                </a:lnTo>
                <a:lnTo>
                  <a:pt x="660146" y="48894"/>
                </a:lnTo>
                <a:lnTo>
                  <a:pt x="660146" y="47116"/>
                </a:lnTo>
                <a:lnTo>
                  <a:pt x="663588" y="47116"/>
                </a:lnTo>
                <a:lnTo>
                  <a:pt x="582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6161" y="381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4698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698999" y="609600"/>
                </a:lnTo>
                <a:lnTo>
                  <a:pt x="4738556" y="601618"/>
                </a:lnTo>
                <a:lnTo>
                  <a:pt x="4770850" y="579850"/>
                </a:lnTo>
                <a:lnTo>
                  <a:pt x="4792618" y="547556"/>
                </a:lnTo>
                <a:lnTo>
                  <a:pt x="4800599" y="508000"/>
                </a:lnTo>
                <a:lnTo>
                  <a:pt x="4800599" y="101600"/>
                </a:lnTo>
                <a:lnTo>
                  <a:pt x="4792618" y="62043"/>
                </a:lnTo>
                <a:lnTo>
                  <a:pt x="4770850" y="29749"/>
                </a:lnTo>
                <a:lnTo>
                  <a:pt x="4738556" y="7981"/>
                </a:lnTo>
                <a:lnTo>
                  <a:pt x="469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6161" y="381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698999" y="0"/>
                </a:lnTo>
                <a:lnTo>
                  <a:pt x="4738556" y="7981"/>
                </a:lnTo>
                <a:lnTo>
                  <a:pt x="4770850" y="29749"/>
                </a:lnTo>
                <a:lnTo>
                  <a:pt x="4792618" y="62043"/>
                </a:lnTo>
                <a:lnTo>
                  <a:pt x="4800599" y="101600"/>
                </a:lnTo>
                <a:lnTo>
                  <a:pt x="4800599" y="508000"/>
                </a:lnTo>
                <a:lnTo>
                  <a:pt x="4792618" y="547556"/>
                </a:lnTo>
                <a:lnTo>
                  <a:pt x="4770850" y="579850"/>
                </a:lnTo>
                <a:lnTo>
                  <a:pt x="4738556" y="601618"/>
                </a:lnTo>
                <a:lnTo>
                  <a:pt x="4698999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35955" y="520953"/>
            <a:ext cx="454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Ditunjuk oleh Manajemen Puncak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disertai</a:t>
            </a:r>
            <a:r>
              <a:rPr b="1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bukti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20240" y="2606039"/>
            <a:ext cx="670560" cy="67056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161" y="13723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4698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698999" y="609600"/>
                </a:lnTo>
                <a:lnTo>
                  <a:pt x="4738556" y="601618"/>
                </a:lnTo>
                <a:lnTo>
                  <a:pt x="4770850" y="579850"/>
                </a:lnTo>
                <a:lnTo>
                  <a:pt x="4792618" y="547556"/>
                </a:lnTo>
                <a:lnTo>
                  <a:pt x="4800599" y="508000"/>
                </a:lnTo>
                <a:lnTo>
                  <a:pt x="4800599" y="101600"/>
                </a:lnTo>
                <a:lnTo>
                  <a:pt x="4792618" y="62043"/>
                </a:lnTo>
                <a:lnTo>
                  <a:pt x="4770850" y="29749"/>
                </a:lnTo>
                <a:lnTo>
                  <a:pt x="4738556" y="7981"/>
                </a:lnTo>
                <a:lnTo>
                  <a:pt x="469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6161" y="13723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698999" y="0"/>
                </a:lnTo>
                <a:lnTo>
                  <a:pt x="4738556" y="7981"/>
                </a:lnTo>
                <a:lnTo>
                  <a:pt x="4770850" y="29749"/>
                </a:lnTo>
                <a:lnTo>
                  <a:pt x="4792618" y="62043"/>
                </a:lnTo>
                <a:lnTo>
                  <a:pt x="4800599" y="101600"/>
                </a:lnTo>
                <a:lnTo>
                  <a:pt x="4800599" y="508000"/>
                </a:lnTo>
                <a:lnTo>
                  <a:pt x="4792618" y="547556"/>
                </a:lnTo>
                <a:lnTo>
                  <a:pt x="4770850" y="579850"/>
                </a:lnTo>
                <a:lnTo>
                  <a:pt x="4738556" y="601618"/>
                </a:lnTo>
                <a:lnTo>
                  <a:pt x="4698999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04535" y="1511553"/>
            <a:ext cx="440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Mencakup semua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bagian dalam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aktivitas</a:t>
            </a:r>
            <a:r>
              <a:rPr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kritis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06161" y="23629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4698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698999" y="609600"/>
                </a:lnTo>
                <a:lnTo>
                  <a:pt x="4738556" y="601618"/>
                </a:lnTo>
                <a:lnTo>
                  <a:pt x="4770850" y="579850"/>
                </a:lnTo>
                <a:lnTo>
                  <a:pt x="4792618" y="547556"/>
                </a:lnTo>
                <a:lnTo>
                  <a:pt x="4800599" y="508000"/>
                </a:lnTo>
                <a:lnTo>
                  <a:pt x="4800599" y="101600"/>
                </a:lnTo>
                <a:lnTo>
                  <a:pt x="4792618" y="62043"/>
                </a:lnTo>
                <a:lnTo>
                  <a:pt x="4770850" y="29749"/>
                </a:lnTo>
                <a:lnTo>
                  <a:pt x="4738556" y="7981"/>
                </a:lnTo>
                <a:lnTo>
                  <a:pt x="469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6161" y="23629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698999" y="0"/>
                </a:lnTo>
                <a:lnTo>
                  <a:pt x="4738556" y="7981"/>
                </a:lnTo>
                <a:lnTo>
                  <a:pt x="4770850" y="29749"/>
                </a:lnTo>
                <a:lnTo>
                  <a:pt x="4792618" y="62043"/>
                </a:lnTo>
                <a:lnTo>
                  <a:pt x="4800599" y="101600"/>
                </a:lnTo>
                <a:lnTo>
                  <a:pt x="4800599" y="508000"/>
                </a:lnTo>
                <a:lnTo>
                  <a:pt x="4792618" y="547556"/>
                </a:lnTo>
                <a:lnTo>
                  <a:pt x="4770850" y="579850"/>
                </a:lnTo>
                <a:lnTo>
                  <a:pt x="4738556" y="601618"/>
                </a:lnTo>
                <a:lnTo>
                  <a:pt x="4698999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45227" y="2502534"/>
            <a:ext cx="352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Karyawan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tetap,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diutamakan</a:t>
            </a:r>
            <a:r>
              <a:rPr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Muslim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06161" y="3429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4698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698999" y="609600"/>
                </a:lnTo>
                <a:lnTo>
                  <a:pt x="4738556" y="601618"/>
                </a:lnTo>
                <a:lnTo>
                  <a:pt x="4770850" y="579850"/>
                </a:lnTo>
                <a:lnTo>
                  <a:pt x="4792618" y="547556"/>
                </a:lnTo>
                <a:lnTo>
                  <a:pt x="4800599" y="508000"/>
                </a:lnTo>
                <a:lnTo>
                  <a:pt x="4800599" y="101600"/>
                </a:lnTo>
                <a:lnTo>
                  <a:pt x="4792618" y="62043"/>
                </a:lnTo>
                <a:lnTo>
                  <a:pt x="4770850" y="29749"/>
                </a:lnTo>
                <a:lnTo>
                  <a:pt x="4738556" y="7981"/>
                </a:lnTo>
                <a:lnTo>
                  <a:pt x="469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6161" y="3429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698999" y="0"/>
                </a:lnTo>
                <a:lnTo>
                  <a:pt x="4738556" y="7981"/>
                </a:lnTo>
                <a:lnTo>
                  <a:pt x="4770850" y="29749"/>
                </a:lnTo>
                <a:lnTo>
                  <a:pt x="4792618" y="62043"/>
                </a:lnTo>
                <a:lnTo>
                  <a:pt x="4800599" y="101600"/>
                </a:lnTo>
                <a:lnTo>
                  <a:pt x="4800599" y="508000"/>
                </a:lnTo>
                <a:lnTo>
                  <a:pt x="4792618" y="547556"/>
                </a:lnTo>
                <a:lnTo>
                  <a:pt x="4770850" y="579850"/>
                </a:lnTo>
                <a:lnTo>
                  <a:pt x="4738556" y="601618"/>
                </a:lnTo>
                <a:lnTo>
                  <a:pt x="4698999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55666" y="3569589"/>
            <a:ext cx="410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Tanggung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jawab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tim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diuraikan dengan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jelas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06161" y="4572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4698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698999" y="609600"/>
                </a:lnTo>
                <a:lnTo>
                  <a:pt x="4738556" y="601618"/>
                </a:lnTo>
                <a:lnTo>
                  <a:pt x="4770850" y="579850"/>
                </a:lnTo>
                <a:lnTo>
                  <a:pt x="4792618" y="547556"/>
                </a:lnTo>
                <a:lnTo>
                  <a:pt x="4800599" y="508000"/>
                </a:lnTo>
                <a:lnTo>
                  <a:pt x="4800599" y="101600"/>
                </a:lnTo>
                <a:lnTo>
                  <a:pt x="4792618" y="62043"/>
                </a:lnTo>
                <a:lnTo>
                  <a:pt x="4770850" y="29749"/>
                </a:lnTo>
                <a:lnTo>
                  <a:pt x="4738556" y="7981"/>
                </a:lnTo>
                <a:lnTo>
                  <a:pt x="469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6161" y="4572761"/>
            <a:ext cx="4800600" cy="609600"/>
          </a:xfrm>
          <a:custGeom>
            <a:avLst/>
            <a:gdLst/>
            <a:ahLst/>
            <a:cxnLst/>
            <a:rect l="l" t="t" r="r" b="b"/>
            <a:pathLst>
              <a:path w="4800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698999" y="0"/>
                </a:lnTo>
                <a:lnTo>
                  <a:pt x="4738556" y="7981"/>
                </a:lnTo>
                <a:lnTo>
                  <a:pt x="4770850" y="29749"/>
                </a:lnTo>
                <a:lnTo>
                  <a:pt x="4792618" y="62043"/>
                </a:lnTo>
                <a:lnTo>
                  <a:pt x="4800599" y="101600"/>
                </a:lnTo>
                <a:lnTo>
                  <a:pt x="4800599" y="508000"/>
                </a:lnTo>
                <a:lnTo>
                  <a:pt x="4792618" y="547556"/>
                </a:lnTo>
                <a:lnTo>
                  <a:pt x="4770850" y="579850"/>
                </a:lnTo>
                <a:lnTo>
                  <a:pt x="4738556" y="601618"/>
                </a:lnTo>
                <a:lnTo>
                  <a:pt x="4698999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52721" y="4575124"/>
            <a:ext cx="4509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Kompeten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menerapkan SJH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endParaRPr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lingkup tanggung</a:t>
            </a:r>
            <a:r>
              <a:rPr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jawabnya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5695" y="5580075"/>
            <a:ext cx="59607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2000" spc="-15" dirty="0">
                <a:solidFill>
                  <a:srgbClr val="001239"/>
                </a:solidFill>
                <a:latin typeface="Calibri"/>
                <a:cs typeface="Calibri"/>
              </a:rPr>
              <a:t>Catatan </a:t>
            </a:r>
            <a:r>
              <a:rPr sz="2000" dirty="0">
                <a:solidFill>
                  <a:srgbClr val="001239"/>
                </a:solidFill>
                <a:latin typeface="Calibri"/>
                <a:cs typeface="Calibri"/>
              </a:rPr>
              <a:t>: Manajemen </a:t>
            </a:r>
            <a:r>
              <a:rPr sz="2000" spc="-5" dirty="0">
                <a:solidFill>
                  <a:srgbClr val="001239"/>
                </a:solidFill>
                <a:latin typeface="Calibri"/>
                <a:cs typeface="Calibri"/>
              </a:rPr>
              <a:t>puncak harus </a:t>
            </a:r>
            <a:r>
              <a:rPr sz="2000" spc="-10" dirty="0">
                <a:solidFill>
                  <a:srgbClr val="001239"/>
                </a:solidFill>
                <a:latin typeface="Calibri"/>
                <a:cs typeface="Calibri"/>
              </a:rPr>
              <a:t>menyediakan </a:t>
            </a:r>
            <a:r>
              <a:rPr sz="2000" spc="-5" dirty="0">
                <a:solidFill>
                  <a:srgbClr val="001239"/>
                </a:solidFill>
                <a:latin typeface="Calibri"/>
                <a:cs typeface="Calibri"/>
              </a:rPr>
              <a:t>sumber</a:t>
            </a:r>
            <a:endParaRPr sz="2000">
              <a:latin typeface="Calibri"/>
              <a:cs typeface="Calibri"/>
            </a:endParaRPr>
          </a:p>
          <a:p>
            <a:pPr marR="29845" algn="r"/>
            <a:r>
              <a:rPr sz="2000" spc="-20" dirty="0">
                <a:solidFill>
                  <a:srgbClr val="001239"/>
                </a:solidFill>
                <a:latin typeface="Calibri"/>
                <a:cs typeface="Calibri"/>
              </a:rPr>
              <a:t>daya </a:t>
            </a:r>
            <a:r>
              <a:rPr sz="2000" spc="-10" dirty="0">
                <a:solidFill>
                  <a:srgbClr val="001239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001239"/>
                </a:solidFill>
                <a:latin typeface="Calibri"/>
                <a:cs typeface="Calibri"/>
              </a:rPr>
              <a:t>diperlukan oleh </a:t>
            </a:r>
            <a:r>
              <a:rPr sz="2000" dirty="0">
                <a:solidFill>
                  <a:srgbClr val="001239"/>
                </a:solidFill>
                <a:latin typeface="Calibri"/>
                <a:cs typeface="Calibri"/>
              </a:rPr>
              <a:t>tim manajemen</a:t>
            </a:r>
            <a:r>
              <a:rPr sz="2000" spc="-10" dirty="0">
                <a:solidFill>
                  <a:srgbClr val="00123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239"/>
                </a:solidFill>
                <a:latin typeface="Calibri"/>
                <a:cs typeface="Calibri"/>
              </a:rPr>
              <a:t>halal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54480" y="5670802"/>
            <a:ext cx="1112520" cy="111099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0012" y="5711939"/>
            <a:ext cx="969327" cy="915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12036" y="5903976"/>
            <a:ext cx="598932" cy="5455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Grup 37">
            <a:extLst>
              <a:ext uri="{FF2B5EF4-FFF2-40B4-BE49-F238E27FC236}">
                <a16:creationId xmlns:a16="http://schemas.microsoft.com/office/drawing/2014/main" id="{BED04666-19A0-4D38-B181-621A806CAE4E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39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CE57382-F2EF-46D0-9933-C06613F9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40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3A37107-3457-4D5D-B3D9-D726D9025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0232EE9F-1EC1-4972-B802-AAE16B8EED87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2">
              <a:extLst>
                <a:ext uri="{FF2B5EF4-FFF2-40B4-BE49-F238E27FC236}">
                  <a16:creationId xmlns:a16="http://schemas.microsoft.com/office/drawing/2014/main" id="{89B4E3D1-572E-445D-9239-7DF0213172AB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43" name="Picture 12">
              <a:extLst>
                <a:ext uri="{FF2B5EF4-FFF2-40B4-BE49-F238E27FC236}">
                  <a16:creationId xmlns:a16="http://schemas.microsoft.com/office/drawing/2014/main" id="{0AAED6C5-97E1-4A59-ADE9-D7541EF8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611207F6-8B8D-4286-B1D0-A0867454CC25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8172" y="347853"/>
            <a:ext cx="2981960" cy="6051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latin typeface="Bookman Old Style"/>
                <a:cs typeface="Bookman Old Style"/>
              </a:rPr>
              <a:t>PELATIHAN</a:t>
            </a:r>
            <a:endParaRPr sz="38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7516" y="318516"/>
            <a:ext cx="717804" cy="7193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962" y="1713738"/>
            <a:ext cx="1524000" cy="2178050"/>
          </a:xfrm>
          <a:custGeom>
            <a:avLst/>
            <a:gdLst/>
            <a:ahLst/>
            <a:cxnLst/>
            <a:rect l="l" t="t" r="r" b="b"/>
            <a:pathLst>
              <a:path w="1524000" h="2178050">
                <a:moveTo>
                  <a:pt x="0" y="0"/>
                </a:moveTo>
                <a:lnTo>
                  <a:pt x="0" y="1415796"/>
                </a:lnTo>
                <a:lnTo>
                  <a:pt x="762000" y="2177796"/>
                </a:lnTo>
                <a:lnTo>
                  <a:pt x="1524000" y="1415796"/>
                </a:lnTo>
                <a:lnTo>
                  <a:pt x="1524000" y="762000"/>
                </a:lnTo>
                <a:lnTo>
                  <a:pt x="762000" y="762000"/>
                </a:lnTo>
                <a:lnTo>
                  <a:pt x="0" y="0"/>
                </a:lnTo>
                <a:close/>
              </a:path>
              <a:path w="1524000" h="2178050">
                <a:moveTo>
                  <a:pt x="1524000" y="0"/>
                </a:moveTo>
                <a:lnTo>
                  <a:pt x="762000" y="762000"/>
                </a:lnTo>
                <a:lnTo>
                  <a:pt x="1524000" y="762000"/>
                </a:lnTo>
                <a:lnTo>
                  <a:pt x="152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962" y="1713738"/>
            <a:ext cx="1524000" cy="2178050"/>
          </a:xfrm>
          <a:custGeom>
            <a:avLst/>
            <a:gdLst/>
            <a:ahLst/>
            <a:cxnLst/>
            <a:rect l="l" t="t" r="r" b="b"/>
            <a:pathLst>
              <a:path w="1524000" h="2178050">
                <a:moveTo>
                  <a:pt x="1524000" y="0"/>
                </a:moveTo>
                <a:lnTo>
                  <a:pt x="1524000" y="1415796"/>
                </a:lnTo>
                <a:lnTo>
                  <a:pt x="762000" y="2177796"/>
                </a:lnTo>
                <a:lnTo>
                  <a:pt x="0" y="1415796"/>
                </a:lnTo>
                <a:lnTo>
                  <a:pt x="0" y="0"/>
                </a:lnTo>
                <a:lnTo>
                  <a:pt x="762000" y="762000"/>
                </a:lnTo>
                <a:lnTo>
                  <a:pt x="152400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8099" y="2516251"/>
            <a:ext cx="12693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5961" y="1450086"/>
            <a:ext cx="6781800" cy="1941830"/>
          </a:xfrm>
          <a:custGeom>
            <a:avLst/>
            <a:gdLst/>
            <a:ahLst/>
            <a:cxnLst/>
            <a:rect l="l" t="t" r="r" b="b"/>
            <a:pathLst>
              <a:path w="6781800" h="1941829">
                <a:moveTo>
                  <a:pt x="6458204" y="0"/>
                </a:moveTo>
                <a:lnTo>
                  <a:pt x="0" y="0"/>
                </a:lnTo>
                <a:lnTo>
                  <a:pt x="0" y="1941576"/>
                </a:lnTo>
                <a:lnTo>
                  <a:pt x="6458204" y="1941576"/>
                </a:lnTo>
                <a:lnTo>
                  <a:pt x="6506016" y="1938066"/>
                </a:lnTo>
                <a:lnTo>
                  <a:pt x="6551652" y="1927872"/>
                </a:lnTo>
                <a:lnTo>
                  <a:pt x="6594611" y="1911495"/>
                </a:lnTo>
                <a:lnTo>
                  <a:pt x="6634392" y="1889435"/>
                </a:lnTo>
                <a:lnTo>
                  <a:pt x="6670495" y="1862193"/>
                </a:lnTo>
                <a:lnTo>
                  <a:pt x="6702417" y="1830271"/>
                </a:lnTo>
                <a:lnTo>
                  <a:pt x="6729659" y="1794168"/>
                </a:lnTo>
                <a:lnTo>
                  <a:pt x="6751719" y="1754387"/>
                </a:lnTo>
                <a:lnTo>
                  <a:pt x="6768096" y="1711428"/>
                </a:lnTo>
                <a:lnTo>
                  <a:pt x="6778290" y="1665792"/>
                </a:lnTo>
                <a:lnTo>
                  <a:pt x="6781800" y="1617979"/>
                </a:lnTo>
                <a:lnTo>
                  <a:pt x="6781800" y="323596"/>
                </a:lnTo>
                <a:lnTo>
                  <a:pt x="6778290" y="275783"/>
                </a:lnTo>
                <a:lnTo>
                  <a:pt x="6768096" y="230147"/>
                </a:lnTo>
                <a:lnTo>
                  <a:pt x="6751719" y="187188"/>
                </a:lnTo>
                <a:lnTo>
                  <a:pt x="6729659" y="147407"/>
                </a:lnTo>
                <a:lnTo>
                  <a:pt x="6702417" y="111304"/>
                </a:lnTo>
                <a:lnTo>
                  <a:pt x="6670495" y="79382"/>
                </a:lnTo>
                <a:lnTo>
                  <a:pt x="6634392" y="52140"/>
                </a:lnTo>
                <a:lnTo>
                  <a:pt x="6594611" y="30080"/>
                </a:lnTo>
                <a:lnTo>
                  <a:pt x="6551652" y="13703"/>
                </a:lnTo>
                <a:lnTo>
                  <a:pt x="6506016" y="3509"/>
                </a:lnTo>
                <a:lnTo>
                  <a:pt x="64582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961" y="1450086"/>
            <a:ext cx="6781800" cy="1941830"/>
          </a:xfrm>
          <a:custGeom>
            <a:avLst/>
            <a:gdLst/>
            <a:ahLst/>
            <a:cxnLst/>
            <a:rect l="l" t="t" r="r" b="b"/>
            <a:pathLst>
              <a:path w="6781800" h="1941829">
                <a:moveTo>
                  <a:pt x="6781800" y="323596"/>
                </a:moveTo>
                <a:lnTo>
                  <a:pt x="6781800" y="1617979"/>
                </a:lnTo>
                <a:lnTo>
                  <a:pt x="6778290" y="1665792"/>
                </a:lnTo>
                <a:lnTo>
                  <a:pt x="6768096" y="1711428"/>
                </a:lnTo>
                <a:lnTo>
                  <a:pt x="6751719" y="1754387"/>
                </a:lnTo>
                <a:lnTo>
                  <a:pt x="6729659" y="1794168"/>
                </a:lnTo>
                <a:lnTo>
                  <a:pt x="6702417" y="1830271"/>
                </a:lnTo>
                <a:lnTo>
                  <a:pt x="6670495" y="1862193"/>
                </a:lnTo>
                <a:lnTo>
                  <a:pt x="6634392" y="1889435"/>
                </a:lnTo>
                <a:lnTo>
                  <a:pt x="6594611" y="1911495"/>
                </a:lnTo>
                <a:lnTo>
                  <a:pt x="6551652" y="1927872"/>
                </a:lnTo>
                <a:lnTo>
                  <a:pt x="6506016" y="1938066"/>
                </a:lnTo>
                <a:lnTo>
                  <a:pt x="6458204" y="1941576"/>
                </a:lnTo>
                <a:lnTo>
                  <a:pt x="0" y="1941576"/>
                </a:lnTo>
                <a:lnTo>
                  <a:pt x="0" y="0"/>
                </a:lnTo>
                <a:lnTo>
                  <a:pt x="6458204" y="0"/>
                </a:lnTo>
                <a:lnTo>
                  <a:pt x="6506016" y="3509"/>
                </a:lnTo>
                <a:lnTo>
                  <a:pt x="6551652" y="13703"/>
                </a:lnTo>
                <a:lnTo>
                  <a:pt x="6594611" y="30080"/>
                </a:lnTo>
                <a:lnTo>
                  <a:pt x="6634392" y="52140"/>
                </a:lnTo>
                <a:lnTo>
                  <a:pt x="6670495" y="79382"/>
                </a:lnTo>
                <a:lnTo>
                  <a:pt x="6702417" y="111304"/>
                </a:lnTo>
                <a:lnTo>
                  <a:pt x="6729659" y="147407"/>
                </a:lnTo>
                <a:lnTo>
                  <a:pt x="6751719" y="187188"/>
                </a:lnTo>
                <a:lnTo>
                  <a:pt x="6768096" y="230147"/>
                </a:lnTo>
                <a:lnTo>
                  <a:pt x="6778290" y="275783"/>
                </a:lnTo>
                <a:lnTo>
                  <a:pt x="6781800" y="32359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3823" y="1411350"/>
            <a:ext cx="5869940" cy="192341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Minimal </a:t>
            </a:r>
            <a:r>
              <a:rPr sz="2400" spc="-5" dirty="0">
                <a:latin typeface="Calibri"/>
                <a:cs typeface="Calibri"/>
              </a:rPr>
              <a:t>setahun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sekali</a:t>
            </a:r>
            <a:endParaRPr sz="2400">
              <a:latin typeface="Calibri"/>
              <a:cs typeface="Calibri"/>
            </a:endParaRPr>
          </a:p>
          <a:p>
            <a:pPr marL="241300" indent="-228600"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Diadakan </a:t>
            </a:r>
            <a:r>
              <a:rPr sz="2400" spc="-5" dirty="0">
                <a:latin typeface="Calibri"/>
                <a:cs typeface="Calibri"/>
              </a:rPr>
              <a:t>oleh perusahaan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630"/>
              </a:lnSpc>
              <a:spcBef>
                <a:spcPts val="495"/>
              </a:spcBef>
              <a:buChar char="•"/>
              <a:tabLst>
                <a:tab pos="241300" algn="l"/>
              </a:tabLst>
            </a:pPr>
            <a:r>
              <a:rPr sz="2400" spc="-30" dirty="0">
                <a:latin typeface="Calibri"/>
                <a:cs typeface="Calibri"/>
              </a:rPr>
              <a:t>Trainer </a:t>
            </a:r>
            <a:r>
              <a:rPr sz="2400" spc="-5" dirty="0">
                <a:latin typeface="Calibri"/>
                <a:cs typeface="Calibri"/>
              </a:rPr>
              <a:t>harus telah </a:t>
            </a:r>
            <a:r>
              <a:rPr sz="2400" dirty="0">
                <a:latin typeface="Calibri"/>
                <a:cs typeface="Calibri"/>
              </a:rPr>
              <a:t>lulus </a:t>
            </a:r>
            <a:r>
              <a:rPr sz="2400" spc="-5" dirty="0">
                <a:latin typeface="Calibri"/>
                <a:cs typeface="Calibri"/>
              </a:rPr>
              <a:t>pelatihan HAS 23000  </a:t>
            </a:r>
            <a:r>
              <a:rPr sz="2400" spc="-10" dirty="0">
                <a:latin typeface="Calibri"/>
                <a:cs typeface="Calibri"/>
              </a:rPr>
              <a:t>(eksternal/internal)</a:t>
            </a:r>
            <a:endParaRPr sz="2400">
              <a:latin typeface="Calibri"/>
              <a:cs typeface="Calibri"/>
            </a:endParaRPr>
          </a:p>
          <a:p>
            <a:pPr marL="241300" indent="-228600"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Evaluasi </a:t>
            </a:r>
            <a:r>
              <a:rPr sz="2400" spc="-10" dirty="0">
                <a:latin typeface="Calibri"/>
                <a:cs typeface="Calibri"/>
              </a:rPr>
              <a:t>peserta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pelatihan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1962" y="3688841"/>
            <a:ext cx="1524000" cy="2178050"/>
          </a:xfrm>
          <a:custGeom>
            <a:avLst/>
            <a:gdLst/>
            <a:ahLst/>
            <a:cxnLst/>
            <a:rect l="l" t="t" r="r" b="b"/>
            <a:pathLst>
              <a:path w="1524000" h="2178050">
                <a:moveTo>
                  <a:pt x="0" y="0"/>
                </a:moveTo>
                <a:lnTo>
                  <a:pt x="0" y="1415795"/>
                </a:lnTo>
                <a:lnTo>
                  <a:pt x="762000" y="2177795"/>
                </a:lnTo>
                <a:lnTo>
                  <a:pt x="1524000" y="1415795"/>
                </a:lnTo>
                <a:lnTo>
                  <a:pt x="1524000" y="761999"/>
                </a:lnTo>
                <a:lnTo>
                  <a:pt x="762000" y="761999"/>
                </a:lnTo>
                <a:lnTo>
                  <a:pt x="0" y="0"/>
                </a:lnTo>
                <a:close/>
              </a:path>
              <a:path w="1524000" h="2178050">
                <a:moveTo>
                  <a:pt x="1524000" y="0"/>
                </a:moveTo>
                <a:lnTo>
                  <a:pt x="762000" y="761999"/>
                </a:lnTo>
                <a:lnTo>
                  <a:pt x="1524000" y="761999"/>
                </a:lnTo>
                <a:lnTo>
                  <a:pt x="152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962" y="3688841"/>
            <a:ext cx="1524000" cy="2178050"/>
          </a:xfrm>
          <a:custGeom>
            <a:avLst/>
            <a:gdLst/>
            <a:ahLst/>
            <a:cxnLst/>
            <a:rect l="l" t="t" r="r" b="b"/>
            <a:pathLst>
              <a:path w="1524000" h="2178050">
                <a:moveTo>
                  <a:pt x="1524000" y="0"/>
                </a:moveTo>
                <a:lnTo>
                  <a:pt x="1524000" y="1415795"/>
                </a:lnTo>
                <a:lnTo>
                  <a:pt x="762000" y="2177795"/>
                </a:lnTo>
                <a:lnTo>
                  <a:pt x="0" y="1415795"/>
                </a:lnTo>
                <a:lnTo>
                  <a:pt x="0" y="0"/>
                </a:lnTo>
                <a:lnTo>
                  <a:pt x="762000" y="761999"/>
                </a:lnTo>
                <a:lnTo>
                  <a:pt x="1524000" y="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2943" y="4491608"/>
            <a:ext cx="1480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Eksternal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961" y="3627882"/>
            <a:ext cx="6781800" cy="1537970"/>
          </a:xfrm>
          <a:custGeom>
            <a:avLst/>
            <a:gdLst/>
            <a:ahLst/>
            <a:cxnLst/>
            <a:rect l="l" t="t" r="r" b="b"/>
            <a:pathLst>
              <a:path w="6781800" h="1537970">
                <a:moveTo>
                  <a:pt x="6525513" y="0"/>
                </a:moveTo>
                <a:lnTo>
                  <a:pt x="0" y="0"/>
                </a:lnTo>
                <a:lnTo>
                  <a:pt x="0" y="1537716"/>
                </a:lnTo>
                <a:lnTo>
                  <a:pt x="6525513" y="1537716"/>
                </a:lnTo>
                <a:lnTo>
                  <a:pt x="6571564" y="1533584"/>
                </a:lnTo>
                <a:lnTo>
                  <a:pt x="6614914" y="1521674"/>
                </a:lnTo>
                <a:lnTo>
                  <a:pt x="6654837" y="1502711"/>
                </a:lnTo>
                <a:lnTo>
                  <a:pt x="6690609" y="1477419"/>
                </a:lnTo>
                <a:lnTo>
                  <a:pt x="6721503" y="1446525"/>
                </a:lnTo>
                <a:lnTo>
                  <a:pt x="6746795" y="1410753"/>
                </a:lnTo>
                <a:lnTo>
                  <a:pt x="6765758" y="1370830"/>
                </a:lnTo>
                <a:lnTo>
                  <a:pt x="6777668" y="1327480"/>
                </a:lnTo>
                <a:lnTo>
                  <a:pt x="6781800" y="1281430"/>
                </a:lnTo>
                <a:lnTo>
                  <a:pt x="6781800" y="256286"/>
                </a:lnTo>
                <a:lnTo>
                  <a:pt x="6777668" y="210235"/>
                </a:lnTo>
                <a:lnTo>
                  <a:pt x="6765758" y="166885"/>
                </a:lnTo>
                <a:lnTo>
                  <a:pt x="6746795" y="126962"/>
                </a:lnTo>
                <a:lnTo>
                  <a:pt x="6721503" y="91190"/>
                </a:lnTo>
                <a:lnTo>
                  <a:pt x="6690609" y="60296"/>
                </a:lnTo>
                <a:lnTo>
                  <a:pt x="6654837" y="35004"/>
                </a:lnTo>
                <a:lnTo>
                  <a:pt x="6614914" y="16041"/>
                </a:lnTo>
                <a:lnTo>
                  <a:pt x="6571564" y="4131"/>
                </a:lnTo>
                <a:lnTo>
                  <a:pt x="652551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961" y="3627882"/>
            <a:ext cx="6781800" cy="1537970"/>
          </a:xfrm>
          <a:custGeom>
            <a:avLst/>
            <a:gdLst/>
            <a:ahLst/>
            <a:cxnLst/>
            <a:rect l="l" t="t" r="r" b="b"/>
            <a:pathLst>
              <a:path w="6781800" h="1537970">
                <a:moveTo>
                  <a:pt x="6781800" y="256286"/>
                </a:moveTo>
                <a:lnTo>
                  <a:pt x="6781800" y="1281430"/>
                </a:lnTo>
                <a:lnTo>
                  <a:pt x="6777668" y="1327480"/>
                </a:lnTo>
                <a:lnTo>
                  <a:pt x="6765758" y="1370830"/>
                </a:lnTo>
                <a:lnTo>
                  <a:pt x="6746795" y="1410753"/>
                </a:lnTo>
                <a:lnTo>
                  <a:pt x="6721503" y="1446525"/>
                </a:lnTo>
                <a:lnTo>
                  <a:pt x="6690609" y="1477419"/>
                </a:lnTo>
                <a:lnTo>
                  <a:pt x="6654837" y="1502711"/>
                </a:lnTo>
                <a:lnTo>
                  <a:pt x="6614914" y="1521674"/>
                </a:lnTo>
                <a:lnTo>
                  <a:pt x="6571564" y="1533584"/>
                </a:lnTo>
                <a:lnTo>
                  <a:pt x="6525513" y="1537716"/>
                </a:lnTo>
                <a:lnTo>
                  <a:pt x="0" y="1537716"/>
                </a:lnTo>
                <a:lnTo>
                  <a:pt x="0" y="0"/>
                </a:lnTo>
                <a:lnTo>
                  <a:pt x="6525513" y="0"/>
                </a:lnTo>
                <a:lnTo>
                  <a:pt x="6571564" y="4131"/>
                </a:lnTo>
                <a:lnTo>
                  <a:pt x="6614914" y="16041"/>
                </a:lnTo>
                <a:lnTo>
                  <a:pt x="6654837" y="35004"/>
                </a:lnTo>
                <a:lnTo>
                  <a:pt x="6690609" y="60296"/>
                </a:lnTo>
                <a:lnTo>
                  <a:pt x="6721503" y="91190"/>
                </a:lnTo>
                <a:lnTo>
                  <a:pt x="6746795" y="126962"/>
                </a:lnTo>
                <a:lnTo>
                  <a:pt x="6765758" y="166885"/>
                </a:lnTo>
                <a:lnTo>
                  <a:pt x="6777668" y="210235"/>
                </a:lnTo>
                <a:lnTo>
                  <a:pt x="6781800" y="25628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63824" y="3609847"/>
            <a:ext cx="6387465" cy="14770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Diikuti </a:t>
            </a:r>
            <a:r>
              <a:rPr sz="2400" spc="-5" dirty="0">
                <a:latin typeface="Calibri"/>
                <a:cs typeface="Calibri"/>
              </a:rPr>
              <a:t>oleh </a:t>
            </a:r>
            <a:r>
              <a:rPr sz="2400" spc="-10" dirty="0">
                <a:latin typeface="Calibri"/>
                <a:cs typeface="Calibri"/>
              </a:rPr>
              <a:t>salahsatu </a:t>
            </a:r>
            <a:r>
              <a:rPr sz="2400" dirty="0">
                <a:latin typeface="Calibri"/>
                <a:cs typeface="Calibri"/>
              </a:rPr>
              <a:t>tim minimal 2 </a:t>
            </a:r>
            <a:r>
              <a:rPr sz="2400" spc="-5" dirty="0">
                <a:latin typeface="Calibri"/>
                <a:cs typeface="Calibri"/>
              </a:rPr>
              <a:t>tahun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sekali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917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Diadakan </a:t>
            </a:r>
            <a:r>
              <a:rPr sz="2400" spc="-5" dirty="0">
                <a:latin typeface="Calibri"/>
                <a:cs typeface="Calibri"/>
              </a:rPr>
              <a:t>oleh </a:t>
            </a:r>
            <a:r>
              <a:rPr sz="2400" i="1" dirty="0">
                <a:latin typeface="Calibri"/>
                <a:cs typeface="Calibri"/>
              </a:rPr>
              <a:t>Indonesia </a:t>
            </a:r>
            <a:r>
              <a:rPr sz="2400" i="1" spc="-5" dirty="0">
                <a:latin typeface="Calibri"/>
                <a:cs typeface="Calibri"/>
              </a:rPr>
              <a:t>Halal </a:t>
            </a:r>
            <a:r>
              <a:rPr sz="2400" i="1" spc="-20" dirty="0">
                <a:latin typeface="Calibri"/>
                <a:cs typeface="Calibri"/>
              </a:rPr>
              <a:t>Training </a:t>
            </a:r>
            <a:r>
              <a:rPr sz="2400" i="1" spc="-5" dirty="0">
                <a:latin typeface="Calibri"/>
                <a:cs typeface="Calibri"/>
              </a:rPr>
              <a:t>and  </a:t>
            </a:r>
            <a:r>
              <a:rPr sz="2400" i="1" spc="-10" dirty="0">
                <a:latin typeface="Calibri"/>
                <a:cs typeface="Calibri"/>
              </a:rPr>
              <a:t>Education Center </a:t>
            </a:r>
            <a:r>
              <a:rPr sz="2400" i="1" spc="-35" dirty="0">
                <a:latin typeface="Calibri"/>
                <a:cs typeface="Calibri"/>
              </a:rPr>
              <a:t>(IHATEC)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spc="-10" dirty="0">
                <a:latin typeface="Calibri"/>
                <a:cs typeface="Calibri"/>
              </a:rPr>
              <a:t>lembaga </a:t>
            </a:r>
            <a:r>
              <a:rPr sz="2400" dirty="0">
                <a:latin typeface="Calibri"/>
                <a:cs typeface="Calibri"/>
              </a:rPr>
              <a:t>lain </a:t>
            </a:r>
            <a:r>
              <a:rPr sz="2400" spc="-10" dirty="0">
                <a:latin typeface="Calibri"/>
                <a:cs typeface="Calibri"/>
              </a:rPr>
              <a:t>yang  </a:t>
            </a:r>
            <a:r>
              <a:rPr sz="2400" spc="-5" dirty="0">
                <a:latin typeface="Calibri"/>
                <a:cs typeface="Calibri"/>
              </a:rPr>
              <a:t>sudah ditunjuk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resmi </a:t>
            </a:r>
            <a:r>
              <a:rPr sz="2400" spc="-5" dirty="0">
                <a:latin typeface="Calibri"/>
                <a:cs typeface="Calibri"/>
              </a:rPr>
              <a:t>oleh </a:t>
            </a:r>
            <a:r>
              <a:rPr sz="2400" spc="-10" dirty="0">
                <a:latin typeface="Calibri"/>
                <a:cs typeface="Calibri"/>
              </a:rPr>
              <a:t>LPPOM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8361" y="5487161"/>
            <a:ext cx="6324600" cy="609600"/>
          </a:xfrm>
          <a:custGeom>
            <a:avLst/>
            <a:gdLst/>
            <a:ahLst/>
            <a:cxnLst/>
            <a:rect l="l" t="t" r="r" b="b"/>
            <a:pathLst>
              <a:path w="6324600" h="609600">
                <a:moveTo>
                  <a:pt x="6222999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45"/>
                </a:lnTo>
                <a:lnTo>
                  <a:pt x="29749" y="579840"/>
                </a:lnTo>
                <a:lnTo>
                  <a:pt x="62043" y="601615"/>
                </a:lnTo>
                <a:lnTo>
                  <a:pt x="101600" y="609600"/>
                </a:lnTo>
                <a:lnTo>
                  <a:pt x="6222999" y="609600"/>
                </a:lnTo>
                <a:lnTo>
                  <a:pt x="6262556" y="601615"/>
                </a:lnTo>
                <a:lnTo>
                  <a:pt x="6294850" y="579840"/>
                </a:lnTo>
                <a:lnTo>
                  <a:pt x="6316618" y="547545"/>
                </a:lnTo>
                <a:lnTo>
                  <a:pt x="6324599" y="508000"/>
                </a:lnTo>
                <a:lnTo>
                  <a:pt x="6324599" y="101600"/>
                </a:lnTo>
                <a:lnTo>
                  <a:pt x="6316618" y="62043"/>
                </a:lnTo>
                <a:lnTo>
                  <a:pt x="6294850" y="29749"/>
                </a:lnTo>
                <a:lnTo>
                  <a:pt x="6262556" y="7981"/>
                </a:lnTo>
                <a:lnTo>
                  <a:pt x="6222999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8361" y="5487161"/>
            <a:ext cx="6324600" cy="609600"/>
          </a:xfrm>
          <a:custGeom>
            <a:avLst/>
            <a:gdLst/>
            <a:ahLst/>
            <a:cxnLst/>
            <a:rect l="l" t="t" r="r" b="b"/>
            <a:pathLst>
              <a:path w="63246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6222999" y="0"/>
                </a:lnTo>
                <a:lnTo>
                  <a:pt x="6262556" y="7981"/>
                </a:lnTo>
                <a:lnTo>
                  <a:pt x="6294850" y="29749"/>
                </a:lnTo>
                <a:lnTo>
                  <a:pt x="6316618" y="62043"/>
                </a:lnTo>
                <a:lnTo>
                  <a:pt x="6324599" y="101600"/>
                </a:lnTo>
                <a:lnTo>
                  <a:pt x="6324599" y="508000"/>
                </a:lnTo>
                <a:lnTo>
                  <a:pt x="6316618" y="547545"/>
                </a:lnTo>
                <a:lnTo>
                  <a:pt x="6294850" y="579840"/>
                </a:lnTo>
                <a:lnTo>
                  <a:pt x="6262556" y="601615"/>
                </a:lnTo>
                <a:lnTo>
                  <a:pt x="6222999" y="609600"/>
                </a:lnTo>
                <a:lnTo>
                  <a:pt x="101600" y="609600"/>
                </a:lnTo>
                <a:lnTo>
                  <a:pt x="62043" y="601615"/>
                </a:lnTo>
                <a:lnTo>
                  <a:pt x="29749" y="579840"/>
                </a:lnTo>
                <a:lnTo>
                  <a:pt x="7981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57320" y="5577027"/>
            <a:ext cx="5726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Bukti pelaksanaan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pelatihan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dipelihara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C9D134FA-08AF-4EB5-AC96-A7A622BD364C}"/>
              </a:ext>
            </a:extLst>
          </p:cNvPr>
          <p:cNvGrpSpPr/>
          <p:nvPr/>
        </p:nvGrpSpPr>
        <p:grpSpPr>
          <a:xfrm>
            <a:off x="-144162" y="-846747"/>
            <a:ext cx="12797060" cy="7817289"/>
            <a:chOff x="-144162" y="-663866"/>
            <a:chExt cx="12797060" cy="7817289"/>
          </a:xfrm>
        </p:grpSpPr>
        <p:pic>
          <p:nvPicPr>
            <p:cNvPr id="20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AFA3A8E-A0F7-42D3-9D1F-AAB98A44D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040" y="166037"/>
              <a:ext cx="622489" cy="622489"/>
            </a:xfrm>
            <a:prstGeom prst="rect">
              <a:avLst/>
            </a:prstGeom>
          </p:spPr>
        </p:pic>
        <p:pic>
          <p:nvPicPr>
            <p:cNvPr id="21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1803982-4730-4D09-ACB4-BAF4D672A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57" y="275191"/>
              <a:ext cx="549401" cy="549401"/>
            </a:xfrm>
            <a:prstGeom prst="rect">
              <a:avLst/>
            </a:prstGeom>
          </p:spPr>
        </p:pic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A22B4468-22D2-440E-8384-A9B5AFFDCBBD}"/>
                </a:ext>
              </a:extLst>
            </p:cNvPr>
            <p:cNvSpPr/>
            <p:nvPr/>
          </p:nvSpPr>
          <p:spPr>
            <a:xfrm>
              <a:off x="-144162" y="6731130"/>
              <a:ext cx="12480324" cy="4222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">
              <a:extLst>
                <a:ext uri="{FF2B5EF4-FFF2-40B4-BE49-F238E27FC236}">
                  <a16:creationId xmlns:a16="http://schemas.microsoft.com/office/drawing/2014/main" id="{3183E7D7-CE28-4ECF-B489-23C5C9D49CEB}"/>
                </a:ext>
              </a:extLst>
            </p:cNvPr>
            <p:cNvSpPr txBox="1"/>
            <p:nvPr/>
          </p:nvSpPr>
          <p:spPr>
            <a:xfrm>
              <a:off x="868181" y="6768201"/>
              <a:ext cx="391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www.its.ac.id</a:t>
              </a:r>
              <a:endParaRPr lang="id-ID" sz="14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8971B099-77B5-45D7-91FA-A6FFB190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954" y="-663866"/>
              <a:ext cx="6746944" cy="2463637"/>
            </a:xfrm>
            <a:prstGeom prst="rect">
              <a:avLst/>
            </a:prstGeom>
          </p:spPr>
        </p:pic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DA642F8B-E5CE-4768-A0F6-9DBA50153FF7}"/>
                </a:ext>
              </a:extLst>
            </p:cNvPr>
            <p:cNvSpPr txBox="1"/>
            <p:nvPr/>
          </p:nvSpPr>
          <p:spPr>
            <a:xfrm>
              <a:off x="5405177" y="6772999"/>
              <a:ext cx="6636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INSTITUT TEKNOLOGI SEPULUH NOPEMBER, Surabaya - Indonesia</a:t>
              </a:r>
              <a:endParaRPr lang="id-ID" sz="14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EF558C9C95B1C341B02CF8AB1370F61E" ma:contentTypeVersion="4" ma:contentTypeDescription="Buat sebuah dokumen baru." ma:contentTypeScope="" ma:versionID="f5e1bafd0dc370a8a04ba40618568c1b">
  <xsd:schema xmlns:xsd="http://www.w3.org/2001/XMLSchema" xmlns:xs="http://www.w3.org/2001/XMLSchema" xmlns:p="http://schemas.microsoft.com/office/2006/metadata/properties" xmlns:ns3="0b971772-d489-4225-aca5-2fc66b8e16cc" targetNamespace="http://schemas.microsoft.com/office/2006/metadata/properties" ma:root="true" ma:fieldsID="f8de4361240fce8d11d03a0204d1e7de" ns3:_="">
    <xsd:import namespace="0b971772-d489-4225-aca5-2fc66b8e16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71772-d489-4225-aca5-2fc66b8e1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1E6C9-CA04-4A15-A48B-E7DD9E367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971772-d489-4225-aca5-2fc66b8e1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D73EC-A176-46F6-B803-F37F474A09B8}">
  <ds:schemaRefs>
    <ds:schemaRef ds:uri="0b971772-d489-4225-aca5-2fc66b8e1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123AAB-6ED5-401E-ABB3-C75B821FF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5713</Words>
  <Application>Microsoft Office PowerPoint</Application>
  <PresentationFormat>Widescreen</PresentationFormat>
  <Paragraphs>594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Arial Black</vt:lpstr>
      <vt:lpstr>Avenir Next LT Pro</vt:lpstr>
      <vt:lpstr>Bookman Old Style</vt:lpstr>
      <vt:lpstr>Calibri</vt:lpstr>
      <vt:lpstr>Calibri Light</vt:lpstr>
      <vt:lpstr>Century Gothic</vt:lpstr>
      <vt:lpstr>Myriad Pro</vt:lpstr>
      <vt:lpstr>Raleway SemiBold</vt:lpstr>
      <vt:lpstr>Times New Roman</vt:lpstr>
      <vt:lpstr>Verdana</vt:lpstr>
      <vt:lpstr>Wingdings</vt:lpstr>
      <vt:lpstr>Tema Office</vt:lpstr>
      <vt:lpstr>Kriteria Sistem Jaminan Halal HAS 23000:1</vt:lpstr>
      <vt:lpstr>PowerPoint Presentation</vt:lpstr>
      <vt:lpstr>Tujuan :</vt:lpstr>
      <vt:lpstr>DEFINISI TERKAIT SJH</vt:lpstr>
      <vt:lpstr>DEFINISI TERKAIT SJH</vt:lpstr>
      <vt:lpstr>Kriteria Sistem Jaminan Halal</vt:lpstr>
      <vt:lpstr>KEBIJAKAN HALAL</vt:lpstr>
      <vt:lpstr>PowerPoint Presentation</vt:lpstr>
      <vt:lpstr>PELATIHAN</vt:lpstr>
      <vt:lpstr>BAHAN</vt:lpstr>
      <vt:lpstr>Kriteria Bahan</vt:lpstr>
      <vt:lpstr>Tidak Boleh Berasal dari Bahan Haram/Najis</vt:lpstr>
      <vt:lpstr>Persyaratan Bahan dari Produk Mikrobial</vt:lpstr>
      <vt:lpstr>Persyaratan Alkohol/Etanol dan Hasil Sampingnya</vt:lpstr>
      <vt:lpstr>Persyaratan Bahan untuk Produk Luar</vt:lpstr>
      <vt:lpstr>Persyaratan Bahan untuk Barang Gunaan</vt:lpstr>
      <vt:lpstr>Persyaratan Kecukupan Dokumen Bahan</vt:lpstr>
      <vt:lpstr>Contoh Hasil Printscreen  Pencarian Produk Halal</vt:lpstr>
      <vt:lpstr>Sertifikat Halal yang Diterbitkan oleh Selain MUI</vt:lpstr>
      <vt:lpstr>PowerPoint Presentation</vt:lpstr>
      <vt:lpstr>Diagram Alir Proses</vt:lpstr>
      <vt:lpstr>Mekanisme untuk menjamin keberlakuan  dokumen pendukung bahan</vt:lpstr>
      <vt:lpstr>Produk</vt:lpstr>
      <vt:lpstr>PowerPoint Presentation</vt:lpstr>
      <vt:lpstr>PowerPoint Presentation</vt:lpstr>
      <vt:lpstr>Fasilitas Produksi</vt:lpstr>
      <vt:lpstr>KATEGORI FASILITAS PRODUKSI</vt:lpstr>
      <vt:lpstr>Pencucian Fasilitas yang Terkena Najis</vt:lpstr>
      <vt:lpstr>Pendaftaran Fasilitas Produksi</vt:lpstr>
      <vt:lpstr>Prosedur Tertulis Aktivitas Kritis</vt:lpstr>
      <vt:lpstr>7.1 PROSEDUR SELEKSI BAHAN BARU</vt:lpstr>
      <vt:lpstr>7.1 PROSEDUR SELEKSI BAHAN BARU</vt:lpstr>
      <vt:lpstr>DAFTAR BAHAN HALAL</vt:lpstr>
      <vt:lpstr>Contoh Daftar Bahan di Cerol:</vt:lpstr>
      <vt:lpstr>7.1 PROSEDUR SELEKSI BAHAN BARU</vt:lpstr>
      <vt:lpstr>7.2 PROSEDUR PEMBELIAN</vt:lpstr>
      <vt:lpstr>7.3 PROSEDUR PEMERIKSAAN BAHAN  DATANG</vt:lpstr>
      <vt:lpstr>7.3 PROSEDUR PEMERIKSAAN BAHAN  DATANG</vt:lpstr>
      <vt:lpstr>7.3 PROSEDUR PEMERIKSAAN BAHAN  DATANG</vt:lpstr>
      <vt:lpstr>7.4 PROSEDUR PRODUKSI</vt:lpstr>
      <vt:lpstr>7.5 PROSEDUR PENCUCIAN FASILITAS  PRODUKSI</vt:lpstr>
      <vt:lpstr>7.5 PROSEDUR PENCUCIAN FASILITAS  PRODUKSI</vt:lpstr>
      <vt:lpstr>7.6 PROSEDUR PENYIMPANAN DAN  PENANGANAN BAHAN/PRODUK</vt:lpstr>
      <vt:lpstr>7.7 PROSEDUR TRANSPORTASI  BAHAN/PRODUK</vt:lpstr>
      <vt:lpstr>7.8 PROSEDUR PENGEMBANGAN  PRODUK/MENU BARU</vt:lpstr>
      <vt:lpstr>7.9 PROSEDUR PENGEMBANGAN  OUTLET BARU</vt:lpstr>
      <vt:lpstr>7. 10 PROSEDUR PENYAJIAN</vt:lpstr>
      <vt:lpstr>7. 10 PROSEDUR PENYAJIAN</vt:lpstr>
      <vt:lpstr>7. 11 PROSEDUR ATURAN PENGUNJUNG</vt:lpstr>
      <vt:lpstr>7. 12 PROSEDUR ATURAN KARYAWAN</vt:lpstr>
      <vt:lpstr>Kemampuan Telusur</vt:lpstr>
      <vt:lpstr>Penanganan Produk yang  Tidak Memenuhi Kriteria</vt:lpstr>
      <vt:lpstr>Penanganan Produk yang  Tidak Memenuhi Kriteria (Lanjutan)</vt:lpstr>
      <vt:lpstr>10. Audit Internal</vt:lpstr>
      <vt:lpstr>10. Audit Internal</vt:lpstr>
      <vt:lpstr>10. Audit Internal</vt:lpstr>
      <vt:lpstr>Kaji Ulang Manajemen</vt:lpstr>
      <vt:lpstr>Kaji Ulang Manajemen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Kriteria Sistem Jaminan Halal HAS 23000:1</dc:title>
  <dc:creator>Nasori</dc:creator>
  <cp:lastModifiedBy>amalia amalia</cp:lastModifiedBy>
  <cp:revision>5</cp:revision>
  <dcterms:created xsi:type="dcterms:W3CDTF">2021-06-16T02:55:03Z</dcterms:created>
  <dcterms:modified xsi:type="dcterms:W3CDTF">2021-06-16T23:40:21Z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0x010100EF558C9C95B1C341B02CF8AB1370F61E</vt:lpwstr>
  </property>
</Properties>
</file>